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handoutMasterIdLst>
    <p:handoutMasterId r:id="rId78"/>
  </p:handoutMasterIdLst>
  <p:sldIdLst>
    <p:sldId id="257" r:id="rId2"/>
    <p:sldId id="356" r:id="rId3"/>
    <p:sldId id="363" r:id="rId4"/>
    <p:sldId id="357" r:id="rId5"/>
    <p:sldId id="359" r:id="rId6"/>
    <p:sldId id="360" r:id="rId7"/>
    <p:sldId id="361" r:id="rId8"/>
    <p:sldId id="358" r:id="rId9"/>
    <p:sldId id="379" r:id="rId10"/>
    <p:sldId id="353" r:id="rId11"/>
    <p:sldId id="280" r:id="rId12"/>
    <p:sldId id="278" r:id="rId13"/>
    <p:sldId id="279" r:id="rId14"/>
    <p:sldId id="285" r:id="rId15"/>
    <p:sldId id="286" r:id="rId16"/>
    <p:sldId id="287" r:id="rId17"/>
    <p:sldId id="288" r:id="rId18"/>
    <p:sldId id="289" r:id="rId19"/>
    <p:sldId id="290" r:id="rId20"/>
    <p:sldId id="370" r:id="rId21"/>
    <p:sldId id="371" r:id="rId22"/>
    <p:sldId id="374" r:id="rId23"/>
    <p:sldId id="375" r:id="rId24"/>
    <p:sldId id="376" r:id="rId25"/>
    <p:sldId id="377" r:id="rId26"/>
    <p:sldId id="378" r:id="rId27"/>
    <p:sldId id="380" r:id="rId28"/>
    <p:sldId id="394" r:id="rId29"/>
    <p:sldId id="393" r:id="rId30"/>
    <p:sldId id="396" r:id="rId31"/>
    <p:sldId id="397" r:id="rId32"/>
    <p:sldId id="385" r:id="rId33"/>
    <p:sldId id="398" r:id="rId34"/>
    <p:sldId id="399" r:id="rId35"/>
    <p:sldId id="400" r:id="rId36"/>
    <p:sldId id="401" r:id="rId37"/>
    <p:sldId id="390" r:id="rId38"/>
    <p:sldId id="273" r:id="rId39"/>
    <p:sldId id="272" r:id="rId40"/>
    <p:sldId id="265" r:id="rId41"/>
    <p:sldId id="269" r:id="rId42"/>
    <p:sldId id="271" r:id="rId43"/>
    <p:sldId id="293" r:id="rId44"/>
    <p:sldId id="334" r:id="rId45"/>
    <p:sldId id="335" r:id="rId46"/>
    <p:sldId id="306" r:id="rId47"/>
    <p:sldId id="307" r:id="rId48"/>
    <p:sldId id="308" r:id="rId49"/>
    <p:sldId id="309" r:id="rId50"/>
    <p:sldId id="310" r:id="rId51"/>
    <p:sldId id="311" r:id="rId52"/>
    <p:sldId id="336" r:id="rId53"/>
    <p:sldId id="312" r:id="rId54"/>
    <p:sldId id="313" r:id="rId55"/>
    <p:sldId id="314" r:id="rId56"/>
    <p:sldId id="315" r:id="rId57"/>
    <p:sldId id="316" r:id="rId58"/>
    <p:sldId id="337" r:id="rId59"/>
    <p:sldId id="317" r:id="rId60"/>
    <p:sldId id="318" r:id="rId61"/>
    <p:sldId id="319" r:id="rId62"/>
    <p:sldId id="320" r:id="rId63"/>
    <p:sldId id="338" r:id="rId64"/>
    <p:sldId id="321" r:id="rId65"/>
    <p:sldId id="326" r:id="rId66"/>
    <p:sldId id="328" r:id="rId67"/>
    <p:sldId id="329" r:id="rId68"/>
    <p:sldId id="330" r:id="rId69"/>
    <p:sldId id="339" r:id="rId70"/>
    <p:sldId id="331" r:id="rId71"/>
    <p:sldId id="347" r:id="rId72"/>
    <p:sldId id="340" r:id="rId73"/>
    <p:sldId id="392" r:id="rId74"/>
    <p:sldId id="342" r:id="rId75"/>
    <p:sldId id="345" r:id="rId76"/>
  </p:sldIdLst>
  <p:sldSz cx="9144000" cy="6858000" type="screen4x3"/>
  <p:notesSz cx="6858000" cy="91440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guide id="3" orient="horz" pos="216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36"/>
    <a:srgbClr val="212236"/>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4" autoAdjust="0"/>
    <p:restoredTop sz="67558" autoAdjust="0"/>
  </p:normalViewPr>
  <p:slideViewPr>
    <p:cSldViewPr snapToGrid="0" snapToObjects="1">
      <p:cViewPr varScale="1">
        <p:scale>
          <a:sx n="78" d="100"/>
          <a:sy n="78" d="100"/>
        </p:scale>
        <p:origin x="2382" y="78"/>
      </p:cViewPr>
      <p:guideLst>
        <p:guide orient="horz" pos="1620"/>
        <p:guide pos="2160"/>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87" d="100"/>
          <a:sy n="87" d="100"/>
        </p:scale>
        <p:origin x="310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a:outerShdw blurRad="50800" dist="50800" dir="5400000" algn="ctr" rotWithShape="0">
                <a:schemeClr val="bg1"/>
              </a:outerShdw>
            </a:effectLst>
          </c:spPr>
          <c:marker>
            <c:symbol val="circle"/>
            <c:size val="5"/>
            <c:spPr>
              <a:solidFill>
                <a:schemeClr val="accent1"/>
              </a:solidFill>
              <a:ln w="9525">
                <a:solidFill>
                  <a:schemeClr val="accent1"/>
                </a:solidFill>
              </a:ln>
              <a:effectLst>
                <a:outerShdw blurRad="50800" dist="50800" dir="5400000" algn="ctr" rotWithShape="0">
                  <a:schemeClr val="bg1"/>
                </a:outerShdw>
              </a:effectLst>
            </c:spPr>
          </c:marker>
          <c:xVal>
            <c:numRef>
              <c:f>Sheet1!$A$2:$A$4</c:f>
              <c:numCache>
                <c:formatCode>General</c:formatCode>
                <c:ptCount val="3"/>
                <c:pt idx="0">
                  <c:v>0.5</c:v>
                </c:pt>
                <c:pt idx="1">
                  <c:v>2</c:v>
                </c:pt>
                <c:pt idx="2">
                  <c:v>3</c:v>
                </c:pt>
              </c:numCache>
            </c:numRef>
          </c:xVal>
          <c:yVal>
            <c:numRef>
              <c:f>Sheet1!$B$2:$B$4</c:f>
              <c:numCache>
                <c:formatCode>General</c:formatCode>
                <c:ptCount val="3"/>
                <c:pt idx="0">
                  <c:v>1</c:v>
                </c:pt>
                <c:pt idx="1">
                  <c:v>2</c:v>
                </c:pt>
                <c:pt idx="2">
                  <c:v>1.5</c:v>
                </c:pt>
              </c:numCache>
            </c:numRef>
          </c:yVal>
          <c:smooth val="0"/>
          <c:extLst>
            <c:ext xmlns:c16="http://schemas.microsoft.com/office/drawing/2014/chart" uri="{C3380CC4-5D6E-409C-BE32-E72D297353CC}">
              <c16:uniqueId val="{00000000-D53A-476F-8D3A-5C831D440B63}"/>
            </c:ext>
          </c:extLst>
        </c:ser>
        <c:dLbls>
          <c:showLegendKey val="0"/>
          <c:showVal val="0"/>
          <c:showCatName val="0"/>
          <c:showSerName val="0"/>
          <c:showPercent val="0"/>
          <c:showBubbleSize val="0"/>
        </c:dLbls>
        <c:axId val="625212920"/>
        <c:axId val="625215872"/>
      </c:scatterChart>
      <c:valAx>
        <c:axId val="6252129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5215872"/>
        <c:crosses val="autoZero"/>
        <c:crossBetween val="midCat"/>
      </c:valAx>
      <c:valAx>
        <c:axId val="625215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52129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E1CD2C4F-7A70-4FC3-8044-5FCA166EEF69}" type="presOf" srcId="{815021E2-3E61-4034-8306-BF2996571586}" destId="{7BDF7E0C-23DA-43ED-932E-0F7AACA8CF40}" srcOrd="3" destOrd="0" presId="urn:microsoft.com/office/officeart/2005/8/layout/gear1"/>
    <dgm:cxn modelId="{CC6AB8C8-3CCF-448A-9328-B5D548868A37}" type="presOf" srcId="{DE5562C0-273D-4A1F-ACED-C0B00E549F36}" destId="{A9EBE5A5-C389-45D7-B2F7-DA86DD4E5488}" srcOrd="0" destOrd="0" presId="urn:microsoft.com/office/officeart/2005/8/layout/gear1"/>
    <dgm:cxn modelId="{83C19D76-1F7C-4ADF-85E7-DE104709E0FB}" type="presOf" srcId="{76E160B1-E4B9-46F8-80CD-35B1BA1FAB67}" destId="{16D4F48F-05E2-4722-B031-82FF2AC7CBE0}" srcOrd="0" destOrd="0" presId="urn:microsoft.com/office/officeart/2005/8/layout/gear1"/>
    <dgm:cxn modelId="{95829B52-0EB3-4D90-B85F-24D28F3BF76A}" type="presOf" srcId="{65B0B4FC-730A-498D-A0A7-198257489ACD}" destId="{AADEACB4-3D1E-40AA-A8E5-5741D8D2AD7B}" srcOrd="0" destOrd="0" presId="urn:microsoft.com/office/officeart/2005/8/layout/gear1"/>
    <dgm:cxn modelId="{9DE8B88F-70DB-4F71-B8DE-7A363E692E45}" type="presOf" srcId="{65B0B4FC-730A-498D-A0A7-198257489ACD}" destId="{1685BA4B-1A55-403A-8F37-68A4B35E333A}" srcOrd="1" destOrd="0" presId="urn:microsoft.com/office/officeart/2005/8/layout/gear1"/>
    <dgm:cxn modelId="{43943DF5-6EDB-44D3-A393-895BB772B065}" type="presOf" srcId="{815021E2-3E61-4034-8306-BF2996571586}" destId="{87F6E066-22A2-4845-B832-3F620F2CCA64}" srcOrd="0" destOrd="0" presId="urn:microsoft.com/office/officeart/2005/8/layout/gear1"/>
    <dgm:cxn modelId="{502BDB8D-C262-4FB7-9329-A02F147D73AC}" type="presOf" srcId="{DE5562C0-273D-4A1F-ACED-C0B00E549F36}" destId="{BBAC9ED9-E5E6-4F29-868A-795200BE26DE}" srcOrd="2"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F09B04A4-A8C7-4C72-966F-B822BF27E9C4}" srcId="{76E160B1-E4B9-46F8-80CD-35B1BA1FAB67}" destId="{65B0B4FC-730A-498D-A0A7-198257489ACD}" srcOrd="0" destOrd="0" parTransId="{B8695D26-48D9-4AA8-B792-0FA009170813}" sibTransId="{9A881F18-257E-4BF3-AA02-CA9BF3D47C46}"/>
    <dgm:cxn modelId="{D2D141DB-8FDE-4A3E-B35B-770BFB3F07F6}" type="presOf" srcId="{AC9163F7-F3A0-414C-B4F1-08EDECFD882E}" destId="{465371BC-C51D-40F1-808B-E1079A4D7A32}" srcOrd="0" destOrd="0" presId="urn:microsoft.com/office/officeart/2005/8/layout/gear1"/>
    <dgm:cxn modelId="{219516CD-722F-47FE-A592-7238079E277C}" type="presOf" srcId="{84F8989F-9866-4D89-80DD-C19F03B68FB4}" destId="{A861EBF1-ACB0-4483-8871-E2ED5342F1EE}" srcOrd="0" destOrd="0" presId="urn:microsoft.com/office/officeart/2005/8/layout/gear1"/>
    <dgm:cxn modelId="{A86C2263-C2BF-4BAE-898C-18ED7DCDBA40}" type="presOf" srcId="{DE5562C0-273D-4A1F-ACED-C0B00E549F36}" destId="{5E762078-2D92-495D-B36B-70E29B73E0AB}" srcOrd="1" destOrd="0" presId="urn:microsoft.com/office/officeart/2005/8/layout/gear1"/>
    <dgm:cxn modelId="{33147E2C-7099-4F6F-96D5-69F6EFDCADCF}" type="presOf" srcId="{815021E2-3E61-4034-8306-BF2996571586}" destId="{31754E99-0E99-4F1E-B91E-0EE273AC8241}" srcOrd="2" destOrd="0" presId="urn:microsoft.com/office/officeart/2005/8/layout/gear1"/>
    <dgm:cxn modelId="{CF266967-F62D-4A86-B273-2C808FDFD440}" type="presOf" srcId="{9A881F18-257E-4BF3-AA02-CA9BF3D47C46}" destId="{E1EA8425-0704-4C09-884F-C8DAE9451A7D}"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C07E01F8-9BCC-48F9-BCAB-171F1B52B3F1}" type="presOf" srcId="{65B0B4FC-730A-498D-A0A7-198257489ACD}" destId="{49612219-54EA-4B32-9261-F9EF1C95F7F3}" srcOrd="2" destOrd="0" presId="urn:microsoft.com/office/officeart/2005/8/layout/gear1"/>
    <dgm:cxn modelId="{7EC974D4-2210-4D24-BF4F-2F924F78B32B}" type="presOf" srcId="{815021E2-3E61-4034-8306-BF2996571586}" destId="{CC05ADE6-F4B9-4933-8DDD-53DE176B5BE6}" srcOrd="1" destOrd="0" presId="urn:microsoft.com/office/officeart/2005/8/layout/gear1"/>
    <dgm:cxn modelId="{B6BEEB2A-487C-4A94-9DF3-942CD186D72A}" type="presParOf" srcId="{16D4F48F-05E2-4722-B031-82FF2AC7CBE0}" destId="{AADEACB4-3D1E-40AA-A8E5-5741D8D2AD7B}" srcOrd="0" destOrd="0" presId="urn:microsoft.com/office/officeart/2005/8/layout/gear1"/>
    <dgm:cxn modelId="{6C7F73AA-0171-46F9-88DF-6713798114EF}" type="presParOf" srcId="{16D4F48F-05E2-4722-B031-82FF2AC7CBE0}" destId="{1685BA4B-1A55-403A-8F37-68A4B35E333A}" srcOrd="1" destOrd="0" presId="urn:microsoft.com/office/officeart/2005/8/layout/gear1"/>
    <dgm:cxn modelId="{630E5F06-E639-4247-9819-3A8F212C77E7}" type="presParOf" srcId="{16D4F48F-05E2-4722-B031-82FF2AC7CBE0}" destId="{49612219-54EA-4B32-9261-F9EF1C95F7F3}" srcOrd="2" destOrd="0" presId="urn:microsoft.com/office/officeart/2005/8/layout/gear1"/>
    <dgm:cxn modelId="{8BB33D1D-8786-4391-A5B3-EFF5C91F9B1B}" type="presParOf" srcId="{16D4F48F-05E2-4722-B031-82FF2AC7CBE0}" destId="{A9EBE5A5-C389-45D7-B2F7-DA86DD4E5488}" srcOrd="3" destOrd="0" presId="urn:microsoft.com/office/officeart/2005/8/layout/gear1"/>
    <dgm:cxn modelId="{480BD5A3-F550-4A04-9F07-7EB2696A8E2B}" type="presParOf" srcId="{16D4F48F-05E2-4722-B031-82FF2AC7CBE0}" destId="{5E762078-2D92-495D-B36B-70E29B73E0AB}" srcOrd="4" destOrd="0" presId="urn:microsoft.com/office/officeart/2005/8/layout/gear1"/>
    <dgm:cxn modelId="{66DCCE28-2D93-4D53-8D2D-3EE8C534DA51}" type="presParOf" srcId="{16D4F48F-05E2-4722-B031-82FF2AC7CBE0}" destId="{BBAC9ED9-E5E6-4F29-868A-795200BE26DE}" srcOrd="5" destOrd="0" presId="urn:microsoft.com/office/officeart/2005/8/layout/gear1"/>
    <dgm:cxn modelId="{0C7D41A0-8744-492A-BDD9-2DC648AB08F9}" type="presParOf" srcId="{16D4F48F-05E2-4722-B031-82FF2AC7CBE0}" destId="{87F6E066-22A2-4845-B832-3F620F2CCA64}" srcOrd="6" destOrd="0" presId="urn:microsoft.com/office/officeart/2005/8/layout/gear1"/>
    <dgm:cxn modelId="{0A3F6EC9-6A08-47FE-A9C7-5167E1F8B7B2}" type="presParOf" srcId="{16D4F48F-05E2-4722-B031-82FF2AC7CBE0}" destId="{CC05ADE6-F4B9-4933-8DDD-53DE176B5BE6}" srcOrd="7" destOrd="0" presId="urn:microsoft.com/office/officeart/2005/8/layout/gear1"/>
    <dgm:cxn modelId="{9F28CEBB-1027-41F0-A998-E3416FE66117}" type="presParOf" srcId="{16D4F48F-05E2-4722-B031-82FF2AC7CBE0}" destId="{31754E99-0E99-4F1E-B91E-0EE273AC8241}" srcOrd="8" destOrd="0" presId="urn:microsoft.com/office/officeart/2005/8/layout/gear1"/>
    <dgm:cxn modelId="{9F3E140A-07E1-475B-88DC-ECADF4094CF0}" type="presParOf" srcId="{16D4F48F-05E2-4722-B031-82FF2AC7CBE0}" destId="{7BDF7E0C-23DA-43ED-932E-0F7AACA8CF40}" srcOrd="9" destOrd="0" presId="urn:microsoft.com/office/officeart/2005/8/layout/gear1"/>
    <dgm:cxn modelId="{D2665FBC-1136-4C4A-A1DF-227E458B9B76}" type="presParOf" srcId="{16D4F48F-05E2-4722-B031-82FF2AC7CBE0}" destId="{E1EA8425-0704-4C09-884F-C8DAE9451A7D}" srcOrd="10" destOrd="0" presId="urn:microsoft.com/office/officeart/2005/8/layout/gear1"/>
    <dgm:cxn modelId="{F8378A31-86B8-4643-BF62-75B0D98978E1}" type="presParOf" srcId="{16D4F48F-05E2-4722-B031-82FF2AC7CBE0}" destId="{465371BC-C51D-40F1-808B-E1079A4D7A32}" srcOrd="11" destOrd="0" presId="urn:microsoft.com/office/officeart/2005/8/layout/gear1"/>
    <dgm:cxn modelId="{35529BCE-AA23-4CEE-8382-44C84453FA9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E1CD2C4F-7A70-4FC3-8044-5FCA166EEF69}" type="presOf" srcId="{815021E2-3E61-4034-8306-BF2996571586}" destId="{7BDF7E0C-23DA-43ED-932E-0F7AACA8CF40}" srcOrd="3" destOrd="0" presId="urn:microsoft.com/office/officeart/2005/8/layout/gear1"/>
    <dgm:cxn modelId="{CC6AB8C8-3CCF-448A-9328-B5D548868A37}" type="presOf" srcId="{DE5562C0-273D-4A1F-ACED-C0B00E549F36}" destId="{A9EBE5A5-C389-45D7-B2F7-DA86DD4E5488}" srcOrd="0" destOrd="0" presId="urn:microsoft.com/office/officeart/2005/8/layout/gear1"/>
    <dgm:cxn modelId="{83C19D76-1F7C-4ADF-85E7-DE104709E0FB}" type="presOf" srcId="{76E160B1-E4B9-46F8-80CD-35B1BA1FAB67}" destId="{16D4F48F-05E2-4722-B031-82FF2AC7CBE0}" srcOrd="0" destOrd="0" presId="urn:microsoft.com/office/officeart/2005/8/layout/gear1"/>
    <dgm:cxn modelId="{95829B52-0EB3-4D90-B85F-24D28F3BF76A}" type="presOf" srcId="{65B0B4FC-730A-498D-A0A7-198257489ACD}" destId="{AADEACB4-3D1E-40AA-A8E5-5741D8D2AD7B}" srcOrd="0" destOrd="0" presId="urn:microsoft.com/office/officeart/2005/8/layout/gear1"/>
    <dgm:cxn modelId="{9DE8B88F-70DB-4F71-B8DE-7A363E692E45}" type="presOf" srcId="{65B0B4FC-730A-498D-A0A7-198257489ACD}" destId="{1685BA4B-1A55-403A-8F37-68A4B35E333A}" srcOrd="1" destOrd="0" presId="urn:microsoft.com/office/officeart/2005/8/layout/gear1"/>
    <dgm:cxn modelId="{43943DF5-6EDB-44D3-A393-895BB772B065}" type="presOf" srcId="{815021E2-3E61-4034-8306-BF2996571586}" destId="{87F6E066-22A2-4845-B832-3F620F2CCA64}" srcOrd="0" destOrd="0" presId="urn:microsoft.com/office/officeart/2005/8/layout/gear1"/>
    <dgm:cxn modelId="{502BDB8D-C262-4FB7-9329-A02F147D73AC}" type="presOf" srcId="{DE5562C0-273D-4A1F-ACED-C0B00E549F36}" destId="{BBAC9ED9-E5E6-4F29-868A-795200BE26DE}" srcOrd="2"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F09B04A4-A8C7-4C72-966F-B822BF27E9C4}" srcId="{76E160B1-E4B9-46F8-80CD-35B1BA1FAB67}" destId="{65B0B4FC-730A-498D-A0A7-198257489ACD}" srcOrd="0" destOrd="0" parTransId="{B8695D26-48D9-4AA8-B792-0FA009170813}" sibTransId="{9A881F18-257E-4BF3-AA02-CA9BF3D47C46}"/>
    <dgm:cxn modelId="{D2D141DB-8FDE-4A3E-B35B-770BFB3F07F6}" type="presOf" srcId="{AC9163F7-F3A0-414C-B4F1-08EDECFD882E}" destId="{465371BC-C51D-40F1-808B-E1079A4D7A32}" srcOrd="0" destOrd="0" presId="urn:microsoft.com/office/officeart/2005/8/layout/gear1"/>
    <dgm:cxn modelId="{219516CD-722F-47FE-A592-7238079E277C}" type="presOf" srcId="{84F8989F-9866-4D89-80DD-C19F03B68FB4}" destId="{A861EBF1-ACB0-4483-8871-E2ED5342F1EE}" srcOrd="0" destOrd="0" presId="urn:microsoft.com/office/officeart/2005/8/layout/gear1"/>
    <dgm:cxn modelId="{A86C2263-C2BF-4BAE-898C-18ED7DCDBA40}" type="presOf" srcId="{DE5562C0-273D-4A1F-ACED-C0B00E549F36}" destId="{5E762078-2D92-495D-B36B-70E29B73E0AB}" srcOrd="1" destOrd="0" presId="urn:microsoft.com/office/officeart/2005/8/layout/gear1"/>
    <dgm:cxn modelId="{33147E2C-7099-4F6F-96D5-69F6EFDCADCF}" type="presOf" srcId="{815021E2-3E61-4034-8306-BF2996571586}" destId="{31754E99-0E99-4F1E-B91E-0EE273AC8241}" srcOrd="2" destOrd="0" presId="urn:microsoft.com/office/officeart/2005/8/layout/gear1"/>
    <dgm:cxn modelId="{CF266967-F62D-4A86-B273-2C808FDFD440}" type="presOf" srcId="{9A881F18-257E-4BF3-AA02-CA9BF3D47C46}" destId="{E1EA8425-0704-4C09-884F-C8DAE9451A7D}"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C07E01F8-9BCC-48F9-BCAB-171F1B52B3F1}" type="presOf" srcId="{65B0B4FC-730A-498D-A0A7-198257489ACD}" destId="{49612219-54EA-4B32-9261-F9EF1C95F7F3}" srcOrd="2" destOrd="0" presId="urn:microsoft.com/office/officeart/2005/8/layout/gear1"/>
    <dgm:cxn modelId="{7EC974D4-2210-4D24-BF4F-2F924F78B32B}" type="presOf" srcId="{815021E2-3E61-4034-8306-BF2996571586}" destId="{CC05ADE6-F4B9-4933-8DDD-53DE176B5BE6}" srcOrd="1" destOrd="0" presId="urn:microsoft.com/office/officeart/2005/8/layout/gear1"/>
    <dgm:cxn modelId="{B6BEEB2A-487C-4A94-9DF3-942CD186D72A}" type="presParOf" srcId="{16D4F48F-05E2-4722-B031-82FF2AC7CBE0}" destId="{AADEACB4-3D1E-40AA-A8E5-5741D8D2AD7B}" srcOrd="0" destOrd="0" presId="urn:microsoft.com/office/officeart/2005/8/layout/gear1"/>
    <dgm:cxn modelId="{6C7F73AA-0171-46F9-88DF-6713798114EF}" type="presParOf" srcId="{16D4F48F-05E2-4722-B031-82FF2AC7CBE0}" destId="{1685BA4B-1A55-403A-8F37-68A4B35E333A}" srcOrd="1" destOrd="0" presId="urn:microsoft.com/office/officeart/2005/8/layout/gear1"/>
    <dgm:cxn modelId="{630E5F06-E639-4247-9819-3A8F212C77E7}" type="presParOf" srcId="{16D4F48F-05E2-4722-B031-82FF2AC7CBE0}" destId="{49612219-54EA-4B32-9261-F9EF1C95F7F3}" srcOrd="2" destOrd="0" presId="urn:microsoft.com/office/officeart/2005/8/layout/gear1"/>
    <dgm:cxn modelId="{8BB33D1D-8786-4391-A5B3-EFF5C91F9B1B}" type="presParOf" srcId="{16D4F48F-05E2-4722-B031-82FF2AC7CBE0}" destId="{A9EBE5A5-C389-45D7-B2F7-DA86DD4E5488}" srcOrd="3" destOrd="0" presId="urn:microsoft.com/office/officeart/2005/8/layout/gear1"/>
    <dgm:cxn modelId="{480BD5A3-F550-4A04-9F07-7EB2696A8E2B}" type="presParOf" srcId="{16D4F48F-05E2-4722-B031-82FF2AC7CBE0}" destId="{5E762078-2D92-495D-B36B-70E29B73E0AB}" srcOrd="4" destOrd="0" presId="urn:microsoft.com/office/officeart/2005/8/layout/gear1"/>
    <dgm:cxn modelId="{66DCCE28-2D93-4D53-8D2D-3EE8C534DA51}" type="presParOf" srcId="{16D4F48F-05E2-4722-B031-82FF2AC7CBE0}" destId="{BBAC9ED9-E5E6-4F29-868A-795200BE26DE}" srcOrd="5" destOrd="0" presId="urn:microsoft.com/office/officeart/2005/8/layout/gear1"/>
    <dgm:cxn modelId="{0C7D41A0-8744-492A-BDD9-2DC648AB08F9}" type="presParOf" srcId="{16D4F48F-05E2-4722-B031-82FF2AC7CBE0}" destId="{87F6E066-22A2-4845-B832-3F620F2CCA64}" srcOrd="6" destOrd="0" presId="urn:microsoft.com/office/officeart/2005/8/layout/gear1"/>
    <dgm:cxn modelId="{0A3F6EC9-6A08-47FE-A9C7-5167E1F8B7B2}" type="presParOf" srcId="{16D4F48F-05E2-4722-B031-82FF2AC7CBE0}" destId="{CC05ADE6-F4B9-4933-8DDD-53DE176B5BE6}" srcOrd="7" destOrd="0" presId="urn:microsoft.com/office/officeart/2005/8/layout/gear1"/>
    <dgm:cxn modelId="{9F28CEBB-1027-41F0-A998-E3416FE66117}" type="presParOf" srcId="{16D4F48F-05E2-4722-B031-82FF2AC7CBE0}" destId="{31754E99-0E99-4F1E-B91E-0EE273AC8241}" srcOrd="8" destOrd="0" presId="urn:microsoft.com/office/officeart/2005/8/layout/gear1"/>
    <dgm:cxn modelId="{9F3E140A-07E1-475B-88DC-ECADF4094CF0}" type="presParOf" srcId="{16D4F48F-05E2-4722-B031-82FF2AC7CBE0}" destId="{7BDF7E0C-23DA-43ED-932E-0F7AACA8CF40}" srcOrd="9" destOrd="0" presId="urn:microsoft.com/office/officeart/2005/8/layout/gear1"/>
    <dgm:cxn modelId="{D2665FBC-1136-4C4A-A1DF-227E458B9B76}" type="presParOf" srcId="{16D4F48F-05E2-4722-B031-82FF2AC7CBE0}" destId="{E1EA8425-0704-4C09-884F-C8DAE9451A7D}" srcOrd="10" destOrd="0" presId="urn:microsoft.com/office/officeart/2005/8/layout/gear1"/>
    <dgm:cxn modelId="{F8378A31-86B8-4643-BF62-75B0D98978E1}" type="presParOf" srcId="{16D4F48F-05E2-4722-B031-82FF2AC7CBE0}" destId="{465371BC-C51D-40F1-808B-E1079A4D7A32}" srcOrd="11" destOrd="0" presId="urn:microsoft.com/office/officeart/2005/8/layout/gear1"/>
    <dgm:cxn modelId="{35529BCE-AA23-4CEE-8382-44C84453FA9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2524107" y="1920645"/>
          <a:ext cx="2347456" cy="2347456"/>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AU" sz="1100" kern="1200" dirty="0" smtClean="0"/>
            <a:t>Knowledge Representation</a:t>
          </a:r>
          <a:endParaRPr lang="en-AU" sz="1100" kern="1200" dirty="0"/>
        </a:p>
      </dsp:txBody>
      <dsp:txXfrm>
        <a:off x="2996050" y="2470525"/>
        <a:ext cx="1403570" cy="1206641"/>
      </dsp:txXfrm>
    </dsp:sp>
    <dsp:sp modelId="{A9EBE5A5-C389-45D7-B2F7-DA86DD4E5488}">
      <dsp:nvSpPr>
        <dsp:cNvPr id="0" name=""/>
        <dsp:cNvSpPr/>
      </dsp:nvSpPr>
      <dsp:spPr>
        <a:xfrm>
          <a:off x="1158315" y="1365792"/>
          <a:ext cx="1707240" cy="1707240"/>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AU" sz="1100" kern="1200" dirty="0" smtClean="0"/>
            <a:t>Machine Learning</a:t>
          </a:r>
          <a:endParaRPr lang="en-AU" sz="1100" kern="1200" dirty="0"/>
        </a:p>
      </dsp:txBody>
      <dsp:txXfrm>
        <a:off x="1588118" y="1798192"/>
        <a:ext cx="847634" cy="842440"/>
      </dsp:txXfrm>
    </dsp:sp>
    <dsp:sp modelId="{87F6E066-22A2-4845-B832-3F620F2CCA64}">
      <dsp:nvSpPr>
        <dsp:cNvPr id="0" name=""/>
        <dsp:cNvSpPr/>
      </dsp:nvSpPr>
      <dsp:spPr>
        <a:xfrm rot="20700000">
          <a:off x="2114544" y="187970"/>
          <a:ext cx="1672747" cy="1672747"/>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AU" sz="1100" kern="1200" dirty="0" smtClean="0"/>
            <a:t>Computational Linguistic</a:t>
          </a:r>
          <a:endParaRPr lang="en-AU" sz="1100" kern="1200" dirty="0"/>
        </a:p>
      </dsp:txBody>
      <dsp:txXfrm rot="-20700000">
        <a:off x="2481426" y="554853"/>
        <a:ext cx="938982" cy="938982"/>
      </dsp:txXfrm>
    </dsp:sp>
    <dsp:sp modelId="{E1EA8425-0704-4C09-884F-C8DAE9451A7D}">
      <dsp:nvSpPr>
        <dsp:cNvPr id="0" name=""/>
        <dsp:cNvSpPr/>
      </dsp:nvSpPr>
      <dsp:spPr>
        <a:xfrm>
          <a:off x="2344413" y="1565959"/>
          <a:ext cx="3004743" cy="3004743"/>
        </a:xfrm>
        <a:prstGeom prst="circularArrow">
          <a:avLst>
            <a:gd name="adj1" fmla="val 4688"/>
            <a:gd name="adj2" fmla="val 299029"/>
            <a:gd name="adj3" fmla="val 2517962"/>
            <a:gd name="adj4" fmla="val 1585741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855966" y="987728"/>
          <a:ext cx="2183134" cy="2183134"/>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727620" y="-178740"/>
          <a:ext cx="2353858" cy="2353858"/>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673802" y="1458151"/>
          <a:ext cx="1782184" cy="1782184"/>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032100" y="1875619"/>
        <a:ext cx="1065588" cy="916079"/>
      </dsp:txXfrm>
    </dsp:sp>
    <dsp:sp modelId="{A9EBE5A5-C389-45D7-B2F7-DA86DD4E5488}">
      <dsp:nvSpPr>
        <dsp:cNvPr id="0" name=""/>
        <dsp:cNvSpPr/>
      </dsp:nvSpPr>
      <dsp:spPr>
        <a:xfrm>
          <a:off x="636895" y="1036907"/>
          <a:ext cx="1296134" cy="1296134"/>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963201" y="1365185"/>
        <a:ext cx="643522" cy="639578"/>
      </dsp:txXfrm>
    </dsp:sp>
    <dsp:sp modelId="{87F6E066-22A2-4845-B832-3F620F2CCA64}">
      <dsp:nvSpPr>
        <dsp:cNvPr id="0" name=""/>
        <dsp:cNvSpPr/>
      </dsp:nvSpPr>
      <dsp:spPr>
        <a:xfrm rot="20700000">
          <a:off x="1362862" y="142707"/>
          <a:ext cx="1269947" cy="1269947"/>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641399" y="421243"/>
        <a:ext cx="712873" cy="712873"/>
      </dsp:txXfrm>
    </dsp:sp>
    <dsp:sp modelId="{E1EA8425-0704-4C09-884F-C8DAE9451A7D}">
      <dsp:nvSpPr>
        <dsp:cNvPr id="0" name=""/>
        <dsp:cNvSpPr/>
      </dsp:nvSpPr>
      <dsp:spPr>
        <a:xfrm>
          <a:off x="1526577" y="1194967"/>
          <a:ext cx="2281196" cy="2281196"/>
        </a:xfrm>
        <a:prstGeom prst="circularArrow">
          <a:avLst>
            <a:gd name="adj1" fmla="val 4687"/>
            <a:gd name="adj2" fmla="val 299029"/>
            <a:gd name="adj3" fmla="val 2488153"/>
            <a:gd name="adj4" fmla="val 15922996"/>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407352" y="754215"/>
          <a:ext cx="1657431" cy="1657431"/>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069110" y="-131365"/>
          <a:ext cx="1787045" cy="1787045"/>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s>
</file>

<file path=ppt/drawings/drawing1.xml><?xml version="1.0" encoding="utf-8"?>
<c:userShapes xmlns:c="http://schemas.openxmlformats.org/drawingml/2006/chart">
  <cdr:relSizeAnchor xmlns:cdr="http://schemas.openxmlformats.org/drawingml/2006/chartDrawing">
    <cdr:from>
      <cdr:x>0.17699</cdr:x>
      <cdr:y>0.21724</cdr:y>
    </cdr:from>
    <cdr:to>
      <cdr:x>0.57068</cdr:x>
      <cdr:y>0.56111</cdr:y>
    </cdr:to>
    <cdr:cxnSp macro="">
      <cdr:nvCxnSpPr>
        <cdr:cNvPr id="3" name="Straight Connector 2"/>
        <cdr:cNvCxnSpPr/>
      </cdr:nvCxnSpPr>
      <cdr:spPr>
        <a:xfrm xmlns:a="http://schemas.openxmlformats.org/drawingml/2006/main" flipV="1">
          <a:off x="1861147" y="945284"/>
          <a:ext cx="4139900" cy="1496292"/>
        </a:xfrm>
        <a:prstGeom xmlns:a="http://schemas.openxmlformats.org/drawingml/2006/main" prst="line">
          <a:avLst/>
        </a:prstGeom>
        <a:ln xmlns:a="http://schemas.openxmlformats.org/drawingml/2006/main">
          <a:headEnd type="none" w="med" len="med"/>
          <a:tailEnd type="arrow"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0.03735</cdr:x>
      <cdr:y>0.55474</cdr:y>
    </cdr:from>
    <cdr:to>
      <cdr:x>0.17699</cdr:x>
      <cdr:y>0.90596</cdr:y>
    </cdr:to>
    <cdr:cxnSp macro="">
      <cdr:nvCxnSpPr>
        <cdr:cNvPr id="6" name="Straight Arrow Connector 5"/>
        <cdr:cNvCxnSpPr/>
      </cdr:nvCxnSpPr>
      <cdr:spPr>
        <a:xfrm xmlns:a="http://schemas.openxmlformats.org/drawingml/2006/main" flipV="1">
          <a:off x="392758" y="2413866"/>
          <a:ext cx="1468389" cy="1528273"/>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0.04565</cdr:x>
      <cdr:y>0.21682</cdr:y>
    </cdr:from>
    <cdr:to>
      <cdr:x>0.57564</cdr:x>
      <cdr:y>0.90554</cdr:y>
    </cdr:to>
    <cdr:cxnSp macro="">
      <cdr:nvCxnSpPr>
        <cdr:cNvPr id="8" name="Straight Arrow Connector 7"/>
        <cdr:cNvCxnSpPr/>
      </cdr:nvCxnSpPr>
      <cdr:spPr>
        <a:xfrm xmlns:a="http://schemas.openxmlformats.org/drawingml/2006/main" flipV="1">
          <a:off x="480064" y="943465"/>
          <a:ext cx="5573167" cy="2996854"/>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0.38599</cdr:y>
    </cdr:from>
    <cdr:to>
      <cdr:x>0.84519</cdr:x>
      <cdr:y>0.89793</cdr:y>
    </cdr:to>
    <cdr:cxnSp macro="">
      <cdr:nvCxnSpPr>
        <cdr:cNvPr id="10" name="Straight Arrow Connector 9"/>
        <cdr:cNvCxnSpPr/>
      </cdr:nvCxnSpPr>
      <cdr:spPr>
        <a:xfrm xmlns:a="http://schemas.openxmlformats.org/drawingml/2006/main" flipV="1">
          <a:off x="464127" y="1679575"/>
          <a:ext cx="8423564" cy="222760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0.75643</cdr:y>
    </cdr:from>
    <cdr:to>
      <cdr:x>0.44537</cdr:x>
      <cdr:y>0.89793</cdr:y>
    </cdr:to>
    <cdr:cxnSp macro="">
      <cdr:nvCxnSpPr>
        <cdr:cNvPr id="12" name="Straight Arrow Connector 11"/>
        <cdr:cNvCxnSpPr/>
      </cdr:nvCxnSpPr>
      <cdr:spPr>
        <a:xfrm xmlns:a="http://schemas.openxmlformats.org/drawingml/2006/main" flipV="1">
          <a:off x="464127" y="3291485"/>
          <a:ext cx="4219206" cy="61569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6"/>
        </a:lnRef>
        <a:fillRef xmlns:a="http://schemas.openxmlformats.org/drawingml/2006/main" idx="0">
          <a:schemeClr val="accent6"/>
        </a:fillRef>
        <a:effectRef xmlns:a="http://schemas.openxmlformats.org/drawingml/2006/main" idx="0">
          <a:schemeClr val="accent6"/>
        </a:effectRef>
        <a:fontRef xmlns:a="http://schemas.openxmlformats.org/drawingml/2006/main" idx="minor">
          <a:schemeClr val="tx1"/>
        </a:fontRef>
      </cdr:style>
    </cdr:cxnSp>
  </cdr:relSizeAnchor>
  <cdr:relSizeAnchor xmlns:cdr="http://schemas.openxmlformats.org/drawingml/2006/chartDrawing">
    <cdr:from>
      <cdr:x>0.58722</cdr:x>
      <cdr:y>0.22812</cdr:y>
    </cdr:from>
    <cdr:to>
      <cdr:x>0.70486</cdr:x>
      <cdr:y>0.313</cdr:y>
    </cdr:to>
    <cdr:sp macro="" textlink="">
      <cdr:nvSpPr>
        <cdr:cNvPr id="13" name="TextBox 8"/>
        <cdr:cNvSpPr txBox="1"/>
      </cdr:nvSpPr>
      <cdr:spPr>
        <a:xfrm xmlns:a="http://schemas.openxmlformats.org/drawingml/2006/main">
          <a:off x="6174947" y="99262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smtClean="0"/>
            <a:t>Gold</a:t>
          </a:r>
          <a:endParaRPr lang="en-AU" dirty="0"/>
        </a:p>
      </cdr:txBody>
    </cdr:sp>
  </cdr:relSizeAnchor>
  <cdr:relSizeAnchor xmlns:cdr="http://schemas.openxmlformats.org/drawingml/2006/chartDrawing">
    <cdr:from>
      <cdr:x>0.84671</cdr:x>
      <cdr:y>0.40147</cdr:y>
    </cdr:from>
    <cdr:to>
      <cdr:x>0.97782</cdr:x>
      <cdr:y>0.51464</cdr:y>
    </cdr:to>
    <cdr:sp macro="" textlink="">
      <cdr:nvSpPr>
        <cdr:cNvPr id="16" name="TextBox 8"/>
        <cdr:cNvSpPr txBox="1"/>
      </cdr:nvSpPr>
      <cdr:spPr>
        <a:xfrm xmlns:a="http://schemas.openxmlformats.org/drawingml/2006/main">
          <a:off x="6677748" y="1310199"/>
          <a:ext cx="1034038"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Iron-Ore</a:t>
          </a:r>
          <a:endParaRPr lang="en-AU" dirty="0"/>
        </a:p>
      </cdr:txBody>
    </cdr:sp>
  </cdr:relSizeAnchor>
  <cdr:relSizeAnchor xmlns:cdr="http://schemas.openxmlformats.org/drawingml/2006/chartDrawing">
    <cdr:from>
      <cdr:x>0.44118</cdr:x>
      <cdr:y>0.75643</cdr:y>
    </cdr:from>
    <cdr:to>
      <cdr:x>0.55882</cdr:x>
      <cdr:y>0.84131</cdr:y>
    </cdr:to>
    <cdr:sp macro="" textlink="">
      <cdr:nvSpPr>
        <cdr:cNvPr id="17" name="TextBox 8"/>
        <cdr:cNvSpPr txBox="1"/>
      </cdr:nvSpPr>
      <cdr:spPr>
        <a:xfrm xmlns:a="http://schemas.openxmlformats.org/drawingml/2006/main">
          <a:off x="4639235" y="329149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a:t>
          </a:r>
          <a:endParaRPr lang="en-AU" dirty="0"/>
        </a:p>
      </cdr:txBody>
    </cdr:sp>
  </cdr:relSizeAnchor>
  <cdr:relSizeAnchor xmlns:cdr="http://schemas.openxmlformats.org/drawingml/2006/chartDrawing">
    <cdr:from>
      <cdr:x>0.1097</cdr:x>
      <cdr:y>0.56769</cdr:y>
    </cdr:from>
    <cdr:to>
      <cdr:x>0.25523</cdr:x>
      <cdr:y>0.68086</cdr:y>
    </cdr:to>
    <cdr:sp macro="" textlink="">
      <cdr:nvSpPr>
        <cdr:cNvPr id="11" name="TextBox 8"/>
        <cdr:cNvSpPr txBox="1"/>
      </cdr:nvSpPr>
      <cdr:spPr>
        <a:xfrm xmlns:a="http://schemas.openxmlformats.org/drawingml/2006/main">
          <a:off x="865171" y="1852659"/>
          <a:ext cx="114777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err="1" smtClean="0"/>
            <a:t>kalgoorlie</a:t>
          </a:r>
          <a:endParaRPr lang="en-AU" dirty="0"/>
        </a:p>
      </cdr:txBody>
    </cdr:sp>
  </cdr:relSizeAnchor>
  <cdr:relSizeAnchor xmlns:cdr="http://schemas.openxmlformats.org/drawingml/2006/chartDrawing">
    <cdr:from>
      <cdr:x>0.43692</cdr:x>
      <cdr:y>0.39236</cdr:y>
    </cdr:from>
    <cdr:to>
      <cdr:x>0.84124</cdr:x>
      <cdr:y>0.75931</cdr:y>
    </cdr:to>
    <cdr:cxnSp macro="">
      <cdr:nvCxnSpPr>
        <cdr:cNvPr id="14" name="Straight Connector 13"/>
        <cdr:cNvCxnSpPr/>
      </cdr:nvCxnSpPr>
      <cdr:spPr>
        <a:xfrm xmlns:a="http://schemas.openxmlformats.org/drawingml/2006/main" flipV="1">
          <a:off x="4594479" y="1707284"/>
          <a:ext cx="4251648" cy="1596729"/>
        </a:xfrm>
        <a:prstGeom xmlns:a="http://schemas.openxmlformats.org/drawingml/2006/main" prst="line">
          <a:avLst/>
        </a:prstGeom>
        <a:ln xmlns:a="http://schemas.openxmlformats.org/drawingml/2006/main">
          <a:headEnd type="arrow" w="med" len="med"/>
          <a:tailEnd type="none"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CE51BA-6D86-418C-A45A-0FD03C5923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744CCA1F-BD59-463A-BE45-999C502CB2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E9F983-8963-430F-B2FE-D8FDC1974AAB}" type="datetimeFigureOut">
              <a:rPr lang="en-AU" smtClean="0"/>
              <a:t>25/03/2020</a:t>
            </a:fld>
            <a:endParaRPr lang="en-AU"/>
          </a:p>
        </p:txBody>
      </p:sp>
      <p:sp>
        <p:nvSpPr>
          <p:cNvPr id="4" name="Footer Placeholder 3">
            <a:extLst>
              <a:ext uri="{FF2B5EF4-FFF2-40B4-BE49-F238E27FC236}">
                <a16:creationId xmlns:a16="http://schemas.microsoft.com/office/drawing/2014/main" id="{CF41AC57-05DE-4EA7-B049-827765AF0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1B60033D-883F-4CFD-B24C-BAEB75EC98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86B0BA-1498-4B0B-87D1-FA40CDEB00C7}" type="slidenum">
              <a:rPr lang="en-AU" smtClean="0"/>
              <a:t>‹#›</a:t>
            </a:fld>
            <a:endParaRPr lang="en-AU"/>
          </a:p>
        </p:txBody>
      </p:sp>
    </p:spTree>
    <p:extLst>
      <p:ext uri="{BB962C8B-B14F-4D97-AF65-F5344CB8AC3E}">
        <p14:creationId xmlns:p14="http://schemas.microsoft.com/office/powerpoint/2010/main" val="28949704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9FB91-72B3-463E-8D44-D1889801833E}" type="datetimeFigureOut">
              <a:rPr lang="en-AU" smtClean="0"/>
              <a:t>25/03/2020</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BB1A01-F464-4F55-8CB9-02B1D999DB7B}" type="slidenum">
              <a:rPr lang="en-AU" smtClean="0"/>
              <a:t>‹#›</a:t>
            </a:fld>
            <a:endParaRPr lang="en-AU"/>
          </a:p>
        </p:txBody>
      </p:sp>
    </p:spTree>
    <p:extLst>
      <p:ext uri="{BB962C8B-B14F-4D97-AF65-F5344CB8AC3E}">
        <p14:creationId xmlns:p14="http://schemas.microsoft.com/office/powerpoint/2010/main" val="2362915751"/>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1</a:t>
            </a:fld>
            <a:endParaRPr lang="en-AU"/>
          </a:p>
        </p:txBody>
      </p:sp>
    </p:spTree>
    <p:extLst>
      <p:ext uri="{BB962C8B-B14F-4D97-AF65-F5344CB8AC3E}">
        <p14:creationId xmlns:p14="http://schemas.microsoft.com/office/powerpoint/2010/main" val="2312017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20,000 syntactic and semantic test examples (Google)</a:t>
            </a:r>
          </a:p>
          <a:p>
            <a:endParaRPr lang="en-AU" dirty="0" smtClean="0"/>
          </a:p>
          <a:p>
            <a:r>
              <a:rPr lang="en-AU" dirty="0" smtClean="0"/>
              <a:t>The</a:t>
            </a:r>
            <a:r>
              <a:rPr lang="en-AU" baseline="0" dirty="0" smtClean="0"/>
              <a:t> top 30,000 words ranked according to frequency are used for the evaluation shown.</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31</a:t>
            </a:fld>
            <a:endParaRPr lang="en-AU"/>
          </a:p>
        </p:txBody>
      </p:sp>
    </p:spTree>
    <p:extLst>
      <p:ext uri="{BB962C8B-B14F-4D97-AF65-F5344CB8AC3E}">
        <p14:creationId xmlns:p14="http://schemas.microsoft.com/office/powerpoint/2010/main" val="925726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Word2Vec (neural embedding model); ‘self-supervised’</a:t>
            </a:r>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1. one-word context (predicting one word given only one word); referred to as a continuous bag of words (CBOW) model. Input is a </a:t>
            </a:r>
            <a:r>
              <a:rPr lang="en-AU" baseline="0" dirty="0" err="1" smtClean="0"/>
              <a:t>onehot</a:t>
            </a:r>
            <a:r>
              <a:rPr lang="en-AU" baseline="0" dirty="0" smtClean="0"/>
              <a:t> encoded vector </a:t>
            </a:r>
            <a:endParaRPr lang="en-AU" dirty="0" smtClean="0"/>
          </a:p>
          <a:p>
            <a:r>
              <a:rPr lang="en-AU" dirty="0" smtClean="0"/>
              <a:t>2. multi-word context (similar to one-word</a:t>
            </a:r>
            <a:r>
              <a:rPr lang="en-AU" baseline="0" dirty="0" smtClean="0"/>
              <a:t> but we need in multiple words)</a:t>
            </a:r>
            <a:endParaRPr lang="en-AU" dirty="0" smtClean="0"/>
          </a:p>
          <a:p>
            <a:r>
              <a:rPr lang="en-AU" dirty="0" smtClean="0"/>
              <a:t>3. Skip-gram model (opposite to CBOW multi-word)</a:t>
            </a:r>
            <a:r>
              <a:rPr lang="en-AU" baseline="0" dirty="0" smtClean="0"/>
              <a:t>. Given word w predict n words surrounding it (windowing).</a:t>
            </a:r>
            <a:endParaRPr lang="en-AU" dirty="0" smtClean="0"/>
          </a:p>
          <a:p>
            <a:endParaRPr lang="en-AU" dirty="0" smtClean="0"/>
          </a:p>
          <a:p>
            <a:r>
              <a:rPr lang="en-AU" dirty="0" err="1" smtClean="0"/>
              <a:t>GloVe</a:t>
            </a:r>
            <a:r>
              <a:rPr lang="en-AU" baseline="0" dirty="0" smtClean="0"/>
              <a:t> (Global Vectors for Word Representation)-&gt; captures the meaning of a word embedding with the structure of the entire observed corpus. This model utilises word frequencies and co-occurrence counts in a unsupervised manner.</a:t>
            </a:r>
          </a:p>
          <a:p>
            <a:endParaRPr lang="en-AU" baseline="0" dirty="0" smtClean="0"/>
          </a:p>
          <a:p>
            <a:r>
              <a:rPr lang="en-AU" baseline="0" dirty="0" smtClean="0"/>
              <a:t>ELMO  (</a:t>
            </a:r>
            <a:r>
              <a:rPr lang="en-AU" baseline="0" dirty="0" err="1" smtClean="0"/>
              <a:t>Embeddings</a:t>
            </a:r>
            <a:r>
              <a:rPr lang="en-AU" baseline="0" dirty="0" smtClean="0"/>
              <a:t> from Language Models)-&gt; Context-dependent </a:t>
            </a:r>
            <a:r>
              <a:rPr lang="en-AU" baseline="0" dirty="0" err="1" smtClean="0"/>
              <a:t>embeddings</a:t>
            </a:r>
            <a:r>
              <a:rPr lang="en-AU" baseline="0" dirty="0" smtClean="0"/>
              <a:t>; uses language models to capture </a:t>
            </a:r>
            <a:r>
              <a:rPr lang="en-AU" baseline="0" dirty="0" err="1" smtClean="0"/>
              <a:t>embeddings</a:t>
            </a:r>
            <a:r>
              <a:rPr lang="en-AU" baseline="0" dirty="0" smtClean="0"/>
              <a:t> for individual words while conditioning on the entire sentence or document. Conventional </a:t>
            </a:r>
            <a:r>
              <a:rPr lang="en-AU" baseline="0" dirty="0" err="1" smtClean="0"/>
              <a:t>embeddings</a:t>
            </a:r>
            <a:r>
              <a:rPr lang="en-AU" baseline="0" dirty="0" smtClean="0"/>
              <a:t> have issues with polysemy e.g. “the bank on the other end of the street was robbed” vs. “we had a picnic by the bank on the river”. Many embedding models find it difficult to distinguish the difference between the use of the word bank. Elmo captures this meaning by conditioning on the context it’s in and the word vector changes based on the words around it.</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32</a:t>
            </a:fld>
            <a:endParaRPr lang="en-AU"/>
          </a:p>
        </p:txBody>
      </p:sp>
    </p:spTree>
    <p:extLst>
      <p:ext uri="{BB962C8B-B14F-4D97-AF65-F5344CB8AC3E}">
        <p14:creationId xmlns:p14="http://schemas.microsoft.com/office/powerpoint/2010/main" val="2834782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One of the most popular techniques for learning </a:t>
            </a:r>
            <a:r>
              <a:rPr lang="en-AU" dirty="0" err="1" smtClean="0"/>
              <a:t>embeddings</a:t>
            </a:r>
            <a:r>
              <a:rPr lang="en-AU" dirty="0" smtClean="0"/>
              <a:t>.</a:t>
            </a:r>
          </a:p>
          <a:p>
            <a:endParaRPr lang="en-AU" dirty="0" smtClean="0"/>
          </a:p>
          <a:p>
            <a:r>
              <a:rPr lang="en-AU" dirty="0" smtClean="0"/>
              <a:t>No activations on</a:t>
            </a:r>
            <a:r>
              <a:rPr lang="en-AU" baseline="0" dirty="0" smtClean="0"/>
              <a:t> the central layer, just a weighted sum of the inputs.</a:t>
            </a:r>
            <a:endParaRPr lang="en-AU" dirty="0" smtClean="0"/>
          </a:p>
        </p:txBody>
      </p:sp>
      <p:sp>
        <p:nvSpPr>
          <p:cNvPr id="4" name="Slide Number Placeholder 3"/>
          <p:cNvSpPr>
            <a:spLocks noGrp="1"/>
          </p:cNvSpPr>
          <p:nvPr>
            <p:ph type="sldNum" sz="quarter" idx="10"/>
          </p:nvPr>
        </p:nvSpPr>
        <p:spPr/>
        <p:txBody>
          <a:bodyPr/>
          <a:lstStyle/>
          <a:p>
            <a:fld id="{5FBB1A01-F464-4F55-8CB9-02B1D999DB7B}" type="slidenum">
              <a:rPr lang="en-AU" smtClean="0"/>
              <a:t>33</a:t>
            </a:fld>
            <a:endParaRPr lang="en-AU"/>
          </a:p>
        </p:txBody>
      </p:sp>
    </p:spTree>
    <p:extLst>
      <p:ext uri="{BB962C8B-B14F-4D97-AF65-F5344CB8AC3E}">
        <p14:creationId xmlns:p14="http://schemas.microsoft.com/office/powerpoint/2010/main" val="957777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AU" dirty="0" smtClean="0"/>
              <a:t>Continuous bag of</a:t>
            </a:r>
            <a:r>
              <a:rPr lang="en-AU" baseline="0" dirty="0" smtClean="0"/>
              <a:t> words (CBOW); takes in a group (or a singular word) of context words and tries to predict the corresponding word; each of the inputs are represented as one-hot vectors.</a:t>
            </a:r>
          </a:p>
          <a:p>
            <a:pPr marL="342900" indent="-342900">
              <a:buAutoNum type="arabicPeriod"/>
            </a:pPr>
            <a:r>
              <a:rPr lang="en-AU" baseline="0" dirty="0" smtClean="0"/>
              <a:t>Skip-gram; takes in an input word and tries to output n probability distributions (based on a given window size). Each word gets a distribution across the entire vocab.</a:t>
            </a:r>
            <a:endParaRPr lang="en-AU" dirty="0" smtClean="0"/>
          </a:p>
          <a:p>
            <a:endParaRPr lang="en-AU" dirty="0" smtClean="0"/>
          </a:p>
          <a:p>
            <a:r>
              <a:rPr lang="en-AU" dirty="0" smtClean="0"/>
              <a:t>Skip-gram typically</a:t>
            </a:r>
            <a:r>
              <a:rPr lang="en-AU" baseline="0" dirty="0" smtClean="0"/>
              <a:t> words better with small datasets and rare words whereas CBOW works better with larger datasets with more frequent words. CBOW is also faster than skip-gram.</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34</a:t>
            </a:fld>
            <a:endParaRPr lang="en-AU"/>
          </a:p>
        </p:txBody>
      </p:sp>
    </p:spTree>
    <p:extLst>
      <p:ext uri="{BB962C8B-B14F-4D97-AF65-F5344CB8AC3E}">
        <p14:creationId xmlns:p14="http://schemas.microsoft.com/office/powerpoint/2010/main" val="2992919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X</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35</a:t>
            </a:fld>
            <a:endParaRPr lang="en-AU"/>
          </a:p>
        </p:txBody>
      </p:sp>
    </p:spTree>
    <p:extLst>
      <p:ext uri="{BB962C8B-B14F-4D97-AF65-F5344CB8AC3E}">
        <p14:creationId xmlns:p14="http://schemas.microsoft.com/office/powerpoint/2010/main" val="1783864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37</a:t>
            </a:fld>
            <a:endParaRPr lang="en-AU"/>
          </a:p>
        </p:txBody>
      </p:sp>
    </p:spTree>
    <p:extLst>
      <p:ext uri="{BB962C8B-B14F-4D97-AF65-F5344CB8AC3E}">
        <p14:creationId xmlns:p14="http://schemas.microsoft.com/office/powerpoint/2010/main" val="368534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38</a:t>
            </a:fld>
            <a:endParaRPr lang="en-AU"/>
          </a:p>
        </p:txBody>
      </p:sp>
    </p:spTree>
    <p:extLst>
      <p:ext uri="{BB962C8B-B14F-4D97-AF65-F5344CB8AC3E}">
        <p14:creationId xmlns:p14="http://schemas.microsoft.com/office/powerpoint/2010/main" val="3278395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sz="1400" kern="1200" dirty="0">
                <a:solidFill>
                  <a:schemeClr val="tx1"/>
                </a:solidFill>
                <a:effectLst/>
                <a:latin typeface="+mn-lt"/>
                <a:ea typeface="+mn-ea"/>
                <a:cs typeface="+mn-cs"/>
              </a:rPr>
              <a:t>.. therefore we are (1) intensive skills pilot programs to bring new opportunities to market supporting individuals and organisations – and (2) a community of practice</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AU" sz="1400" kern="1200" dirty="0">
              <a:solidFill>
                <a:schemeClr val="tx1"/>
              </a:solidFill>
              <a:effectLst/>
              <a:latin typeface="+mn-lt"/>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AU" sz="1400" kern="1200" dirty="0">
                <a:solidFill>
                  <a:schemeClr val="tx1"/>
                </a:solidFill>
                <a:effectLst/>
                <a:latin typeface="+mn-lt"/>
                <a:ea typeface="+mn-ea"/>
                <a:cs typeface="+mn-cs"/>
              </a:rPr>
              <a:t>Proactive stance – have impact or be impacted</a:t>
            </a:r>
          </a:p>
          <a:p>
            <a:endParaRPr lang="en-AU" sz="1400" kern="1200" dirty="0">
              <a:solidFill>
                <a:schemeClr val="tx1"/>
              </a:solidFill>
              <a:effectLst/>
              <a:latin typeface="+mn-lt"/>
              <a:ea typeface="+mn-ea"/>
              <a:cs typeface="+mn-cs"/>
            </a:endParaRPr>
          </a:p>
          <a:p>
            <a:r>
              <a:rPr lang="en-AU" sz="1400" kern="1200" dirty="0">
                <a:solidFill>
                  <a:schemeClr val="tx1"/>
                </a:solidFill>
                <a:effectLst/>
                <a:latin typeface="+mn-lt"/>
                <a:ea typeface="+mn-ea"/>
                <a:cs typeface="+mn-cs"/>
              </a:rPr>
              <a:t>Industry is supporting us – share knowledge, data, case studies – they recognise the imperative </a:t>
            </a:r>
          </a:p>
          <a:p>
            <a:endParaRPr lang="en-AU" sz="1400" dirty="0"/>
          </a:p>
          <a:p>
            <a:r>
              <a:rPr lang="en-AU" sz="1400" dirty="0"/>
              <a:t>Can’t predict the future but can be prepared</a:t>
            </a:r>
          </a:p>
          <a:p>
            <a:endParaRPr lang="en-AU" sz="1400" dirty="0"/>
          </a:p>
          <a:p>
            <a:r>
              <a:rPr lang="en-AU" sz="1400" b="0" i="1" kern="1200" dirty="0">
                <a:solidFill>
                  <a:schemeClr val="tx1"/>
                </a:solidFill>
                <a:effectLst/>
                <a:latin typeface="+mn-lt"/>
                <a:ea typeface="+mn-ea"/>
                <a:cs typeface="+mn-cs"/>
              </a:rPr>
              <a:t>Profound advances</a:t>
            </a:r>
            <a:r>
              <a:rPr lang="en-AU" sz="1400" b="0" i="0" kern="1200" dirty="0">
                <a:solidFill>
                  <a:schemeClr val="tx1"/>
                </a:solidFill>
                <a:effectLst/>
                <a:latin typeface="+mn-lt"/>
                <a:ea typeface="+mn-ea"/>
                <a:cs typeface="+mn-cs"/>
              </a:rPr>
              <a:t> - disrupting old ways of working and enabling step changes in productivity.  Jobs, including knowledge work, are being replaced by automation at scale, and those remaining require increased human–machine interaction. </a:t>
            </a:r>
          </a:p>
          <a:p>
            <a:r>
              <a:rPr lang="en-AU" sz="1400" b="0" i="0" kern="1200" dirty="0">
                <a:solidFill>
                  <a:schemeClr val="tx1"/>
                </a:solidFill>
                <a:effectLst/>
                <a:latin typeface="+mn-lt"/>
                <a:ea typeface="+mn-ea"/>
                <a:cs typeface="+mn-cs"/>
              </a:rPr>
              <a:t>Data generation continues to grow exponentially, as every piece of equipment connects.  This explosion of data—combined with </a:t>
            </a:r>
            <a:r>
              <a:rPr lang="en-AU" sz="1400" b="0" i="0" u="none" strike="noStrike" kern="1200" dirty="0">
                <a:solidFill>
                  <a:schemeClr val="tx1"/>
                </a:solidFill>
                <a:effectLst/>
                <a:latin typeface="+mn-lt"/>
                <a:ea typeface="+mn-ea"/>
                <a:cs typeface="+mn-cs"/>
              </a:rPr>
              <a:t>analytics and machine learning</a:t>
            </a:r>
            <a:r>
              <a:rPr lang="en-AU" sz="1400" b="0" i="0" kern="1200" dirty="0">
                <a:solidFill>
                  <a:schemeClr val="tx1"/>
                </a:solidFill>
                <a:effectLst/>
                <a:latin typeface="+mn-lt"/>
                <a:ea typeface="+mn-ea"/>
                <a:cs typeface="+mn-cs"/>
              </a:rPr>
              <a:t>—creates opportunities</a:t>
            </a:r>
          </a:p>
          <a:p>
            <a:r>
              <a:rPr lang="en-AU" sz="1400" b="0" i="0" kern="1200" dirty="0">
                <a:solidFill>
                  <a:schemeClr val="tx1"/>
                </a:solidFill>
                <a:effectLst/>
                <a:latin typeface="+mn-lt"/>
                <a:ea typeface="+mn-ea"/>
                <a:cs typeface="+mn-cs"/>
              </a:rPr>
              <a:t>means great improvements in workforce productivity.  E.g. advanced analytics -sift through 1000s of capital projects - isolate a few simple measures that improved engineering productivity &gt;20%. </a:t>
            </a:r>
          </a:p>
        </p:txBody>
      </p:sp>
      <p:sp>
        <p:nvSpPr>
          <p:cNvPr id="4" name="Slide Number Placeholder 3"/>
          <p:cNvSpPr>
            <a:spLocks noGrp="1"/>
          </p:cNvSpPr>
          <p:nvPr>
            <p:ph type="sldNum" sz="quarter" idx="10"/>
          </p:nvPr>
        </p:nvSpPr>
        <p:spPr/>
        <p:txBody>
          <a:bodyPr/>
          <a:lstStyle/>
          <a:p>
            <a:fld id="{5FBB1A01-F464-4F55-8CB9-02B1D999DB7B}" type="slidenum">
              <a:rPr lang="en-AU" smtClean="0"/>
              <a:t>40</a:t>
            </a:fld>
            <a:endParaRPr lang="en-AU"/>
          </a:p>
        </p:txBody>
      </p:sp>
    </p:spTree>
    <p:extLst>
      <p:ext uri="{BB962C8B-B14F-4D97-AF65-F5344CB8AC3E}">
        <p14:creationId xmlns:p14="http://schemas.microsoft.com/office/powerpoint/2010/main" val="389748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sz="1400" kern="1200" dirty="0">
                <a:solidFill>
                  <a:schemeClr val="tx1"/>
                </a:solidFill>
                <a:effectLst/>
                <a:latin typeface="+mn-lt"/>
                <a:ea typeface="+mn-ea"/>
                <a:cs typeface="+mn-cs"/>
              </a:rPr>
              <a:t>.. therefore we are (1) intensive skills pilot programs to bring new opportunities to market supporting individuals and organisations – and (2) a community of practice</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AU" sz="1400" kern="1200" dirty="0">
              <a:solidFill>
                <a:schemeClr val="tx1"/>
              </a:solidFill>
              <a:effectLst/>
              <a:latin typeface="+mn-lt"/>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AU" sz="1400" kern="1200" dirty="0">
                <a:solidFill>
                  <a:schemeClr val="tx1"/>
                </a:solidFill>
                <a:effectLst/>
                <a:latin typeface="+mn-lt"/>
                <a:ea typeface="+mn-ea"/>
                <a:cs typeface="+mn-cs"/>
              </a:rPr>
              <a:t>Proactive stance – have impact or be impacted</a:t>
            </a:r>
          </a:p>
          <a:p>
            <a:endParaRPr lang="en-AU" sz="1400" kern="1200" dirty="0">
              <a:solidFill>
                <a:schemeClr val="tx1"/>
              </a:solidFill>
              <a:effectLst/>
              <a:latin typeface="+mn-lt"/>
              <a:ea typeface="+mn-ea"/>
              <a:cs typeface="+mn-cs"/>
            </a:endParaRPr>
          </a:p>
          <a:p>
            <a:r>
              <a:rPr lang="en-AU" sz="1400" kern="1200" dirty="0">
                <a:solidFill>
                  <a:schemeClr val="tx1"/>
                </a:solidFill>
                <a:effectLst/>
                <a:latin typeface="+mn-lt"/>
                <a:ea typeface="+mn-ea"/>
                <a:cs typeface="+mn-cs"/>
              </a:rPr>
              <a:t>Industry is supporting us – share knowledge, data, case studies – they recognise the imperative </a:t>
            </a:r>
          </a:p>
          <a:p>
            <a:endParaRPr lang="en-AU" sz="1400" dirty="0"/>
          </a:p>
          <a:p>
            <a:r>
              <a:rPr lang="en-AU" sz="1400" dirty="0"/>
              <a:t>Can’t predict the future but can be prepared</a:t>
            </a:r>
          </a:p>
          <a:p>
            <a:endParaRPr lang="en-AU" sz="1400" dirty="0"/>
          </a:p>
          <a:p>
            <a:r>
              <a:rPr lang="en-AU" sz="1400" b="0" i="1" kern="1200" dirty="0">
                <a:solidFill>
                  <a:schemeClr val="tx1"/>
                </a:solidFill>
                <a:effectLst/>
                <a:latin typeface="+mn-lt"/>
                <a:ea typeface="+mn-ea"/>
                <a:cs typeface="+mn-cs"/>
              </a:rPr>
              <a:t>Profound advances</a:t>
            </a:r>
            <a:r>
              <a:rPr lang="en-AU" sz="1400" b="0" i="0" kern="1200" dirty="0">
                <a:solidFill>
                  <a:schemeClr val="tx1"/>
                </a:solidFill>
                <a:effectLst/>
                <a:latin typeface="+mn-lt"/>
                <a:ea typeface="+mn-ea"/>
                <a:cs typeface="+mn-cs"/>
              </a:rPr>
              <a:t> - disrupting old ways of working and enabling step changes in productivity.  Jobs, including knowledge work, are being replaced by automation at scale, and those remaining require increased human–machine interaction. </a:t>
            </a:r>
          </a:p>
          <a:p>
            <a:r>
              <a:rPr lang="en-AU" sz="1400" b="0" i="0" kern="1200" dirty="0">
                <a:solidFill>
                  <a:schemeClr val="tx1"/>
                </a:solidFill>
                <a:effectLst/>
                <a:latin typeface="+mn-lt"/>
                <a:ea typeface="+mn-ea"/>
                <a:cs typeface="+mn-cs"/>
              </a:rPr>
              <a:t>Data generation continues to grow exponentially, as every piece of equipment connects.  This explosion of data—combined with </a:t>
            </a:r>
            <a:r>
              <a:rPr lang="en-AU" sz="1400" b="0" i="0" u="none" strike="noStrike" kern="1200" dirty="0">
                <a:solidFill>
                  <a:schemeClr val="tx1"/>
                </a:solidFill>
                <a:effectLst/>
                <a:latin typeface="+mn-lt"/>
                <a:ea typeface="+mn-ea"/>
                <a:cs typeface="+mn-cs"/>
              </a:rPr>
              <a:t>analytics and machine learning</a:t>
            </a:r>
            <a:r>
              <a:rPr lang="en-AU" sz="1400" b="0" i="0" kern="1200" dirty="0">
                <a:solidFill>
                  <a:schemeClr val="tx1"/>
                </a:solidFill>
                <a:effectLst/>
                <a:latin typeface="+mn-lt"/>
                <a:ea typeface="+mn-ea"/>
                <a:cs typeface="+mn-cs"/>
              </a:rPr>
              <a:t>—creates opportunities</a:t>
            </a:r>
          </a:p>
          <a:p>
            <a:r>
              <a:rPr lang="en-AU" sz="1400" b="0" i="0" kern="1200" dirty="0">
                <a:solidFill>
                  <a:schemeClr val="tx1"/>
                </a:solidFill>
                <a:effectLst/>
                <a:latin typeface="+mn-lt"/>
                <a:ea typeface="+mn-ea"/>
                <a:cs typeface="+mn-cs"/>
              </a:rPr>
              <a:t>means great improvements in workforce productivity.  E.g. advanced analytics -sift through 1000s of capital projects - isolate a few simple measures that improved engineering productivity &gt;20%. </a:t>
            </a:r>
          </a:p>
        </p:txBody>
      </p:sp>
      <p:sp>
        <p:nvSpPr>
          <p:cNvPr id="4" name="Slide Number Placeholder 3"/>
          <p:cNvSpPr>
            <a:spLocks noGrp="1"/>
          </p:cNvSpPr>
          <p:nvPr>
            <p:ph type="sldNum" sz="quarter" idx="10"/>
          </p:nvPr>
        </p:nvSpPr>
        <p:spPr/>
        <p:txBody>
          <a:bodyPr/>
          <a:lstStyle/>
          <a:p>
            <a:fld id="{5FBB1A01-F464-4F55-8CB9-02B1D999DB7B}" type="slidenum">
              <a:rPr lang="en-AU" smtClean="0"/>
              <a:t>41</a:t>
            </a:fld>
            <a:endParaRPr lang="en-AU"/>
          </a:p>
        </p:txBody>
      </p:sp>
    </p:spTree>
    <p:extLst>
      <p:ext uri="{BB962C8B-B14F-4D97-AF65-F5344CB8AC3E}">
        <p14:creationId xmlns:p14="http://schemas.microsoft.com/office/powerpoint/2010/main" val="413484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sz="1400" kern="1200" dirty="0">
                <a:solidFill>
                  <a:schemeClr val="tx1"/>
                </a:solidFill>
                <a:effectLst/>
                <a:latin typeface="+mn-lt"/>
                <a:ea typeface="+mn-ea"/>
                <a:cs typeface="+mn-cs"/>
              </a:rPr>
              <a:t>.. therefore we are (1) intensive skills pilot programs to bring new opportunities to market supporting individuals and organisations – and (2) a community of practice</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AU" sz="1400" kern="1200" dirty="0">
              <a:solidFill>
                <a:schemeClr val="tx1"/>
              </a:solidFill>
              <a:effectLst/>
              <a:latin typeface="+mn-lt"/>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AU" sz="1400" kern="1200" dirty="0">
                <a:solidFill>
                  <a:schemeClr val="tx1"/>
                </a:solidFill>
                <a:effectLst/>
                <a:latin typeface="+mn-lt"/>
                <a:ea typeface="+mn-ea"/>
                <a:cs typeface="+mn-cs"/>
              </a:rPr>
              <a:t>Proactive stance – have impact or be impacted</a:t>
            </a:r>
          </a:p>
          <a:p>
            <a:endParaRPr lang="en-AU" sz="1400" kern="1200" dirty="0">
              <a:solidFill>
                <a:schemeClr val="tx1"/>
              </a:solidFill>
              <a:effectLst/>
              <a:latin typeface="+mn-lt"/>
              <a:ea typeface="+mn-ea"/>
              <a:cs typeface="+mn-cs"/>
            </a:endParaRPr>
          </a:p>
          <a:p>
            <a:r>
              <a:rPr lang="en-AU" sz="1400" kern="1200" dirty="0">
                <a:solidFill>
                  <a:schemeClr val="tx1"/>
                </a:solidFill>
                <a:effectLst/>
                <a:latin typeface="+mn-lt"/>
                <a:ea typeface="+mn-ea"/>
                <a:cs typeface="+mn-cs"/>
              </a:rPr>
              <a:t>Industry is supporting us – share knowledge, data, case studies – they recognise the imperative </a:t>
            </a:r>
          </a:p>
          <a:p>
            <a:endParaRPr lang="en-AU" sz="1400" dirty="0"/>
          </a:p>
          <a:p>
            <a:r>
              <a:rPr lang="en-AU" sz="1400" dirty="0"/>
              <a:t>Can’t predict the future but can be prepared</a:t>
            </a:r>
          </a:p>
          <a:p>
            <a:endParaRPr lang="en-AU" sz="1400" dirty="0"/>
          </a:p>
          <a:p>
            <a:r>
              <a:rPr lang="en-AU" sz="1400" b="0" i="1" kern="1200" dirty="0">
                <a:solidFill>
                  <a:schemeClr val="tx1"/>
                </a:solidFill>
                <a:effectLst/>
                <a:latin typeface="+mn-lt"/>
                <a:ea typeface="+mn-ea"/>
                <a:cs typeface="+mn-cs"/>
              </a:rPr>
              <a:t>Profound advances</a:t>
            </a:r>
            <a:r>
              <a:rPr lang="en-AU" sz="1400" b="0" i="0" kern="1200" dirty="0">
                <a:solidFill>
                  <a:schemeClr val="tx1"/>
                </a:solidFill>
                <a:effectLst/>
                <a:latin typeface="+mn-lt"/>
                <a:ea typeface="+mn-ea"/>
                <a:cs typeface="+mn-cs"/>
              </a:rPr>
              <a:t> - disrupting old ways of working and enabling step changes in productivity.  Jobs, including knowledge work, are being replaced by automation at scale, and those remaining require increased human–machine interaction. </a:t>
            </a:r>
          </a:p>
          <a:p>
            <a:r>
              <a:rPr lang="en-AU" sz="1400" b="0" i="0" kern="1200" dirty="0">
                <a:solidFill>
                  <a:schemeClr val="tx1"/>
                </a:solidFill>
                <a:effectLst/>
                <a:latin typeface="+mn-lt"/>
                <a:ea typeface="+mn-ea"/>
                <a:cs typeface="+mn-cs"/>
              </a:rPr>
              <a:t>Data generation continues to grow exponentially, as every piece of equipment connects.  This explosion of data—combined with </a:t>
            </a:r>
            <a:r>
              <a:rPr lang="en-AU" sz="1400" b="0" i="0" u="none" strike="noStrike" kern="1200" dirty="0">
                <a:solidFill>
                  <a:schemeClr val="tx1"/>
                </a:solidFill>
                <a:effectLst/>
                <a:latin typeface="+mn-lt"/>
                <a:ea typeface="+mn-ea"/>
                <a:cs typeface="+mn-cs"/>
              </a:rPr>
              <a:t>analytics and machine learning</a:t>
            </a:r>
            <a:r>
              <a:rPr lang="en-AU" sz="1400" b="0" i="0" kern="1200" dirty="0">
                <a:solidFill>
                  <a:schemeClr val="tx1"/>
                </a:solidFill>
                <a:effectLst/>
                <a:latin typeface="+mn-lt"/>
                <a:ea typeface="+mn-ea"/>
                <a:cs typeface="+mn-cs"/>
              </a:rPr>
              <a:t>—creates opportunities</a:t>
            </a:r>
          </a:p>
          <a:p>
            <a:r>
              <a:rPr lang="en-AU" sz="1400" b="0" i="0" kern="1200" dirty="0">
                <a:solidFill>
                  <a:schemeClr val="tx1"/>
                </a:solidFill>
                <a:effectLst/>
                <a:latin typeface="+mn-lt"/>
                <a:ea typeface="+mn-ea"/>
                <a:cs typeface="+mn-cs"/>
              </a:rPr>
              <a:t>means great improvements in workforce productivity.  E.g. advanced analytics -sift through 1000s of capital projects - isolate a few simple measures that improved engineering productivity &gt;20%. </a:t>
            </a:r>
          </a:p>
        </p:txBody>
      </p:sp>
      <p:sp>
        <p:nvSpPr>
          <p:cNvPr id="4" name="Slide Number Placeholder 3"/>
          <p:cNvSpPr>
            <a:spLocks noGrp="1"/>
          </p:cNvSpPr>
          <p:nvPr>
            <p:ph type="sldNum" sz="quarter" idx="10"/>
          </p:nvPr>
        </p:nvSpPr>
        <p:spPr/>
        <p:txBody>
          <a:bodyPr/>
          <a:lstStyle/>
          <a:p>
            <a:fld id="{5FBB1A01-F464-4F55-8CB9-02B1D999DB7B}" type="slidenum">
              <a:rPr lang="en-AU" smtClean="0"/>
              <a:t>42</a:t>
            </a:fld>
            <a:endParaRPr lang="en-AU"/>
          </a:p>
        </p:txBody>
      </p:sp>
    </p:spTree>
    <p:extLst>
      <p:ext uri="{BB962C8B-B14F-4D97-AF65-F5344CB8AC3E}">
        <p14:creationId xmlns:p14="http://schemas.microsoft.com/office/powerpoint/2010/main" val="2041748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Up to here</a:t>
            </a:r>
            <a:r>
              <a:rPr lang="en-AU" baseline="0" dirty="0" smtClean="0"/>
              <a:t> ~30min.</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8</a:t>
            </a:fld>
            <a:endParaRPr lang="en-AU"/>
          </a:p>
        </p:txBody>
      </p:sp>
    </p:spTree>
    <p:extLst>
      <p:ext uri="{BB962C8B-B14F-4D97-AF65-F5344CB8AC3E}">
        <p14:creationId xmlns:p14="http://schemas.microsoft.com/office/powerpoint/2010/main" val="3984556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~10-15min before notebook; notebook as a walkthrough.</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43</a:t>
            </a:fld>
            <a:endParaRPr lang="en-AU"/>
          </a:p>
        </p:txBody>
      </p:sp>
    </p:spTree>
    <p:extLst>
      <p:ext uri="{BB962C8B-B14F-4D97-AF65-F5344CB8AC3E}">
        <p14:creationId xmlns:p14="http://schemas.microsoft.com/office/powerpoint/2010/main" val="2591385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Run through these</a:t>
            </a:r>
            <a:r>
              <a:rPr lang="en-AU" baseline="0" dirty="0" smtClean="0"/>
              <a:t> after the sentiment analysis notebook. Motivator for future work using NLP.</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44</a:t>
            </a:fld>
            <a:endParaRPr lang="en-AU"/>
          </a:p>
        </p:txBody>
      </p:sp>
    </p:spTree>
    <p:extLst>
      <p:ext uri="{BB962C8B-B14F-4D97-AF65-F5344CB8AC3E}">
        <p14:creationId xmlns:p14="http://schemas.microsoft.com/office/powerpoint/2010/main" val="1287169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48</a:t>
            </a:fld>
            <a:endParaRPr lang="en-AU"/>
          </a:p>
        </p:txBody>
      </p:sp>
    </p:spTree>
    <p:extLst>
      <p:ext uri="{BB962C8B-B14F-4D97-AF65-F5344CB8AC3E}">
        <p14:creationId xmlns:p14="http://schemas.microsoft.com/office/powerpoint/2010/main" val="179683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EB14902-4E65-BA47-899A-12FC3D8E85FC}" type="slidenum">
              <a:rPr lang="en-US" smtClean="0"/>
              <a:t>51</a:t>
            </a:fld>
            <a:endParaRPr lang="en-US"/>
          </a:p>
        </p:txBody>
      </p:sp>
    </p:spTree>
    <p:extLst>
      <p:ext uri="{BB962C8B-B14F-4D97-AF65-F5344CB8AC3E}">
        <p14:creationId xmlns:p14="http://schemas.microsoft.com/office/powerpoint/2010/main" val="137816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t>
            </a:r>
            <a:r>
              <a:rPr lang="en-US" dirty="0" err="1" smtClean="0"/>
              <a:t>iphone</a:t>
            </a:r>
            <a:r>
              <a:rPr lang="en-US" dirty="0" smtClean="0"/>
              <a:t> app, left are the symptoms</a:t>
            </a:r>
            <a:r>
              <a:rPr lang="en-US" baseline="0" dirty="0" smtClean="0"/>
              <a:t> and right is the returned results of possible conditions.</a:t>
            </a:r>
            <a:endParaRPr lang="en-US" dirty="0"/>
          </a:p>
        </p:txBody>
      </p:sp>
    </p:spTree>
    <p:extLst>
      <p:ext uri="{BB962C8B-B14F-4D97-AF65-F5344CB8AC3E}">
        <p14:creationId xmlns:p14="http://schemas.microsoft.com/office/powerpoint/2010/main" val="3051941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Subsumption</a:t>
            </a:r>
            <a:r>
              <a:rPr lang="en-US" dirty="0" smtClean="0"/>
              <a:t>:</a:t>
            </a:r>
            <a:r>
              <a:rPr lang="en-US" baseline="0" dirty="0" smtClean="0"/>
              <a:t> For a word pair (A, B) that are connected, if whenever word A occurs, word B also occur, but not the other way round, in other words, P(A)&lt;P(B), then A is a subclass of B, or B is the super class. </a:t>
            </a:r>
            <a:endParaRPr lang="en-US" dirty="0"/>
          </a:p>
        </p:txBody>
      </p:sp>
      <p:sp>
        <p:nvSpPr>
          <p:cNvPr id="4" name="Slide Number Placeholder 3"/>
          <p:cNvSpPr>
            <a:spLocks noGrp="1"/>
          </p:cNvSpPr>
          <p:nvPr>
            <p:ph type="sldNum" sz="quarter" idx="10"/>
          </p:nvPr>
        </p:nvSpPr>
        <p:spPr/>
        <p:txBody>
          <a:bodyPr/>
          <a:lstStyle/>
          <a:p>
            <a:fld id="{7EB14902-4E65-BA47-899A-12FC3D8E85FC}" type="slidenum">
              <a:rPr lang="en-US" smtClean="0"/>
              <a:t>16</a:t>
            </a:fld>
            <a:endParaRPr lang="en-US"/>
          </a:p>
        </p:txBody>
      </p:sp>
    </p:spTree>
    <p:extLst>
      <p:ext uri="{BB962C8B-B14F-4D97-AF65-F5344CB8AC3E}">
        <p14:creationId xmlns:p14="http://schemas.microsoft.com/office/powerpoint/2010/main" val="369569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EB14902-4E65-BA47-899A-12FC3D8E85FC}" type="slidenum">
              <a:rPr lang="en-US" smtClean="0"/>
              <a:t>20</a:t>
            </a:fld>
            <a:endParaRPr lang="en-US"/>
          </a:p>
        </p:txBody>
      </p:sp>
    </p:spTree>
    <p:extLst>
      <p:ext uri="{BB962C8B-B14F-4D97-AF65-F5344CB8AC3E}">
        <p14:creationId xmlns:p14="http://schemas.microsoft.com/office/powerpoint/2010/main" val="168085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Up to here ~30min</a:t>
            </a:r>
          </a:p>
          <a:p>
            <a:endParaRPr lang="en-AU" dirty="0" smtClean="0"/>
          </a:p>
          <a:p>
            <a:r>
              <a:rPr lang="en-AU" dirty="0" smtClean="0"/>
              <a:t>NLTK notebook to get familiarity with tools and text processing (Tyler to run Wei to assist)</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26</a:t>
            </a:fld>
            <a:endParaRPr lang="en-AU"/>
          </a:p>
        </p:txBody>
      </p:sp>
    </p:spTree>
    <p:extLst>
      <p:ext uri="{BB962C8B-B14F-4D97-AF65-F5344CB8AC3E}">
        <p14:creationId xmlns:p14="http://schemas.microsoft.com/office/powerpoint/2010/main" val="1061015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Get</a:t>
            </a:r>
            <a:r>
              <a:rPr lang="en-AU" baseline="0" dirty="0" smtClean="0"/>
              <a:t> everyone to open up notebooks here before getting into material.</a:t>
            </a:r>
          </a:p>
          <a:p>
            <a:endParaRPr lang="en-AU" baseline="0" dirty="0" smtClean="0"/>
          </a:p>
          <a:p>
            <a:r>
              <a:rPr lang="en-AU" dirty="0" smtClean="0"/>
              <a:t>Notebooks</a:t>
            </a:r>
            <a:r>
              <a:rPr lang="en-AU" baseline="0" dirty="0" smtClean="0"/>
              <a:t> </a:t>
            </a:r>
            <a:r>
              <a:rPr lang="en-AU" baseline="0" dirty="0" err="1" smtClean="0"/>
              <a:t>Gensim</a:t>
            </a:r>
            <a:r>
              <a:rPr lang="en-AU" baseline="0" dirty="0" smtClean="0"/>
              <a:t> word vectors (intro, analogies, etc.) &amp; Word </a:t>
            </a:r>
            <a:r>
              <a:rPr lang="en-AU" baseline="0" dirty="0" err="1" smtClean="0"/>
              <a:t>Embeddings</a:t>
            </a:r>
            <a:r>
              <a:rPr lang="en-AU" baseline="0" dirty="0" smtClean="0"/>
              <a:t> (domain-specific)</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27</a:t>
            </a:fld>
            <a:endParaRPr lang="en-AU"/>
          </a:p>
        </p:txBody>
      </p:sp>
    </p:spTree>
    <p:extLst>
      <p:ext uri="{BB962C8B-B14F-4D97-AF65-F5344CB8AC3E}">
        <p14:creationId xmlns:p14="http://schemas.microsoft.com/office/powerpoint/2010/main" val="321645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 do we represent words</a:t>
            </a:r>
            <a:r>
              <a:rPr lang="en-AU" baseline="0" dirty="0" smtClean="0"/>
              <a:t>?</a:t>
            </a:r>
          </a:p>
          <a:p>
            <a:endParaRPr lang="en-AU" baseline="0" dirty="0" smtClean="0"/>
          </a:p>
          <a:p>
            <a:r>
              <a:rPr lang="en-AU" baseline="0" dirty="0" smtClean="0"/>
              <a:t>One hot encoding (count vectorising); basic, naïve.</a:t>
            </a:r>
            <a:endParaRPr lang="en-AU" dirty="0" smtClean="0"/>
          </a:p>
          <a:p>
            <a:endParaRPr lang="en-AU" dirty="0" smtClean="0"/>
          </a:p>
          <a:p>
            <a:r>
              <a:rPr lang="en-AU" dirty="0" smtClean="0"/>
              <a:t>Vector </a:t>
            </a:r>
            <a:r>
              <a:rPr lang="en-AU" dirty="0" smtClean="0"/>
              <a:t>dimension becomes as large as the number of words in the vocabulary.</a:t>
            </a:r>
            <a:r>
              <a:rPr lang="en-AU" baseline="0" dirty="0" smtClean="0"/>
              <a:t> This is not ideal for large ML systems.</a:t>
            </a:r>
          </a:p>
          <a:p>
            <a:endParaRPr lang="en-AU" baseline="0" dirty="0" smtClean="0"/>
          </a:p>
          <a:p>
            <a:endParaRPr lang="en-AU" baseline="0" dirty="0" smtClean="0"/>
          </a:p>
          <a:p>
            <a:r>
              <a:rPr lang="en-AU" sz="1600" b="0" i="0" kern="1200" dirty="0" err="1" smtClean="0">
                <a:solidFill>
                  <a:schemeClr val="tx1"/>
                </a:solidFill>
                <a:effectLst/>
                <a:latin typeface="+mn-lt"/>
                <a:ea typeface="+mn-ea"/>
                <a:cs typeface="+mn-cs"/>
              </a:rPr>
              <a:t>Socher</a:t>
            </a:r>
            <a:r>
              <a:rPr lang="en-AU" sz="1600" b="0" i="0" kern="1200" dirty="0" smtClean="0">
                <a:solidFill>
                  <a:schemeClr val="tx1"/>
                </a:solidFill>
                <a:effectLst/>
                <a:latin typeface="+mn-lt"/>
                <a:ea typeface="+mn-ea"/>
                <a:cs typeface="+mn-cs"/>
              </a:rPr>
              <a:t>, R. (2018, January 18). </a:t>
            </a:r>
            <a:r>
              <a:rPr lang="en-AU" sz="1600" b="0" i="1" kern="1200" dirty="0" smtClean="0">
                <a:solidFill>
                  <a:schemeClr val="tx1"/>
                </a:solidFill>
                <a:effectLst/>
                <a:latin typeface="+mn-lt"/>
                <a:ea typeface="+mn-ea"/>
                <a:cs typeface="+mn-cs"/>
              </a:rPr>
              <a:t>Natural Language Processing with Deep Learning CS224N/Ling284</a:t>
            </a:r>
            <a:r>
              <a:rPr lang="en-AU" sz="1600" b="0" i="0" kern="1200" dirty="0" smtClean="0">
                <a:solidFill>
                  <a:schemeClr val="tx1"/>
                </a:solidFill>
                <a:effectLst/>
                <a:latin typeface="+mn-lt"/>
                <a:ea typeface="+mn-ea"/>
                <a:cs typeface="+mn-cs"/>
              </a:rPr>
              <a:t> [PowerPoint slides]. </a:t>
            </a:r>
            <a:r>
              <a:rPr lang="en-AU" sz="16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28</a:t>
            </a:fld>
            <a:endParaRPr lang="en-AU"/>
          </a:p>
        </p:txBody>
      </p:sp>
    </p:spTree>
    <p:extLst>
      <p:ext uri="{BB962C8B-B14F-4D97-AF65-F5344CB8AC3E}">
        <p14:creationId xmlns:p14="http://schemas.microsoft.com/office/powerpoint/2010/main" val="1595873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How do we capture semantic and syntactic similarities, relationships with other words, etc.</a:t>
            </a:r>
          </a:p>
          <a:p>
            <a:endParaRPr lang="en-AU" dirty="0" smtClean="0"/>
          </a:p>
          <a:p>
            <a:r>
              <a:rPr lang="en-AU" dirty="0" smtClean="0"/>
              <a:t>“</a:t>
            </a:r>
            <a:r>
              <a:rPr lang="en-AU" dirty="0" smtClean="0"/>
              <a:t>You shall know a word by the company it keeps” (J. R. Firth 1957: 11</a:t>
            </a:r>
            <a:r>
              <a:rPr lang="en-AU" dirty="0" smtClean="0"/>
              <a:t>)</a:t>
            </a:r>
            <a:endParaRPr lang="en-AU" dirty="0" smtClean="0"/>
          </a:p>
          <a:p>
            <a:endParaRPr lang="en-AU"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AU" dirty="0" smtClean="0"/>
              <a:t>Distribution representations of words; that is, we want to introduce dependence between words. </a:t>
            </a:r>
            <a:r>
              <a:rPr lang="en-AU" baseline="0" dirty="0" smtClean="0"/>
              <a:t>We are unable to determine similarity between one hot vectors because they’re orthogonal e.g. their dot product is zero.</a:t>
            </a:r>
          </a:p>
          <a:p>
            <a:endParaRPr lang="en-AU" baseline="0" dirty="0" smtClean="0"/>
          </a:p>
          <a:p>
            <a:endParaRPr lang="en-AU" baseline="0" dirty="0" smtClean="0"/>
          </a:p>
          <a:p>
            <a:endParaRPr lang="en-AU" sz="1600" b="0" i="0" kern="1200" dirty="0" smtClean="0">
              <a:solidFill>
                <a:schemeClr val="tx1"/>
              </a:solidFill>
              <a:effectLst/>
              <a:latin typeface="+mn-lt"/>
              <a:ea typeface="+mn-ea"/>
              <a:cs typeface="+mn-cs"/>
            </a:endParaRPr>
          </a:p>
          <a:p>
            <a:r>
              <a:rPr lang="en-AU" sz="1600" b="0" i="0" kern="1200" dirty="0" err="1" smtClean="0">
                <a:solidFill>
                  <a:schemeClr val="tx1"/>
                </a:solidFill>
                <a:effectLst/>
                <a:latin typeface="+mn-lt"/>
                <a:ea typeface="+mn-ea"/>
                <a:cs typeface="+mn-cs"/>
              </a:rPr>
              <a:t>Socher</a:t>
            </a:r>
            <a:r>
              <a:rPr lang="en-AU" sz="1600" b="0" i="0" kern="1200" dirty="0" smtClean="0">
                <a:solidFill>
                  <a:schemeClr val="tx1"/>
                </a:solidFill>
                <a:effectLst/>
                <a:latin typeface="+mn-lt"/>
                <a:ea typeface="+mn-ea"/>
                <a:cs typeface="+mn-cs"/>
              </a:rPr>
              <a:t>, R. (2018, January 18). </a:t>
            </a:r>
            <a:r>
              <a:rPr lang="en-AU" sz="1600" b="0" i="1" kern="1200" dirty="0" smtClean="0">
                <a:solidFill>
                  <a:schemeClr val="tx1"/>
                </a:solidFill>
                <a:effectLst/>
                <a:latin typeface="+mn-lt"/>
                <a:ea typeface="+mn-ea"/>
                <a:cs typeface="+mn-cs"/>
              </a:rPr>
              <a:t>Natural Language Processing with Deep Learning CS224N/Ling284</a:t>
            </a:r>
            <a:r>
              <a:rPr lang="en-AU" sz="1600" b="0" i="0" kern="1200" dirty="0" smtClean="0">
                <a:solidFill>
                  <a:schemeClr val="tx1"/>
                </a:solidFill>
                <a:effectLst/>
                <a:latin typeface="+mn-lt"/>
                <a:ea typeface="+mn-ea"/>
                <a:cs typeface="+mn-cs"/>
              </a:rPr>
              <a:t> [PowerPoint slides]. </a:t>
            </a:r>
            <a:r>
              <a:rPr lang="en-AU" sz="16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29</a:t>
            </a:fld>
            <a:endParaRPr lang="en-AU"/>
          </a:p>
        </p:txBody>
      </p:sp>
    </p:spTree>
    <p:extLst>
      <p:ext uri="{BB962C8B-B14F-4D97-AF65-F5344CB8AC3E}">
        <p14:creationId xmlns:p14="http://schemas.microsoft.com/office/powerpoint/2010/main" val="196853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Word analogies.</a:t>
            </a:r>
            <a:r>
              <a:rPr lang="en-AU" baseline="0" dirty="0" smtClean="0"/>
              <a:t> For example: King – Man + Queen = Female</a:t>
            </a:r>
          </a:p>
          <a:p>
            <a:endParaRPr lang="en-AU" baseline="0" dirty="0" smtClean="0"/>
          </a:p>
          <a:p>
            <a:r>
              <a:rPr lang="en-AU" baseline="0" dirty="0" smtClean="0"/>
              <a:t>Similarity -&gt; distance;  relationship between words -&gt; angle (the same relationship has the same angle). </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30</a:t>
            </a:fld>
            <a:endParaRPr lang="en-AU"/>
          </a:p>
        </p:txBody>
      </p:sp>
    </p:spTree>
    <p:extLst>
      <p:ext uri="{BB962C8B-B14F-4D97-AF65-F5344CB8AC3E}">
        <p14:creationId xmlns:p14="http://schemas.microsoft.com/office/powerpoint/2010/main" val="1749971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BF0B66B8-E8AC-3A48-BD8B-8CC7F06BD453}" type="datetimeFigureOut">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2811786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F0B66B8-E8AC-3A48-BD8B-8CC7F06BD453}" type="datetimeFigureOut">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222349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F0B66B8-E8AC-3A48-BD8B-8CC7F06BD453}" type="datetimeFigureOut">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1970150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4" name="Rectangle 3"/>
          <p:cNvSpPr/>
          <p:nvPr userDrawn="1"/>
        </p:nvSpPr>
        <p:spPr>
          <a:xfrm>
            <a:off x="0" y="1124744"/>
            <a:ext cx="9144000" cy="5733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AU"/>
          </a:p>
        </p:txBody>
      </p:sp>
      <p:sp>
        <p:nvSpPr>
          <p:cNvPr id="16" name="Text Placeholder 15"/>
          <p:cNvSpPr>
            <a:spLocks noGrp="1"/>
          </p:cNvSpPr>
          <p:nvPr>
            <p:ph type="body" sz="quarter" idx="16" hasCustomPrompt="1"/>
          </p:nvPr>
        </p:nvSpPr>
        <p:spPr>
          <a:xfrm>
            <a:off x="467841" y="476325"/>
            <a:ext cx="6048375" cy="576411"/>
          </a:xfrm>
          <a:prstGeom prst="rect">
            <a:avLst/>
          </a:prstGeom>
        </p:spPr>
        <p:txBody>
          <a:bodyPr>
            <a:noAutofit/>
          </a:bodyPr>
          <a:lstStyle>
            <a:lvl1pPr marL="0" indent="0">
              <a:buNone/>
              <a:defRPr sz="2500" b="1" baseline="0">
                <a:solidFill>
                  <a:srgbClr val="27348B"/>
                </a:solidFill>
              </a:defRPr>
            </a:lvl1pPr>
          </a:lstStyle>
          <a:p>
            <a:pPr lvl="0"/>
            <a:r>
              <a:rPr lang="en-AU" dirty="0" smtClean="0"/>
              <a:t>Cover title (optional)</a:t>
            </a:r>
            <a:endParaRPr lang="en-AU" dirty="0"/>
          </a:p>
        </p:txBody>
      </p:sp>
      <p:sp>
        <p:nvSpPr>
          <p:cNvPr id="13" name="Slide Number Placeholder 2"/>
          <p:cNvSpPr>
            <a:spLocks noGrp="1"/>
          </p:cNvSpPr>
          <p:nvPr>
            <p:ph type="sldNum" sz="quarter" idx="10"/>
          </p:nvPr>
        </p:nvSpPr>
        <p:spPr>
          <a:xfrm>
            <a:off x="6553200" y="6356350"/>
            <a:ext cx="2133600" cy="365125"/>
          </a:xfrm>
        </p:spPr>
        <p:txBody>
          <a:bodyPr/>
          <a:lstStyle/>
          <a:p>
            <a:fld id="{3D7DE1A9-329B-734D-93C3-546967996293}" type="slidenum">
              <a:rPr lang="en-AU" smtClean="0"/>
              <a:t>‹#›</a:t>
            </a:fld>
            <a:fld id="{58C04F4F-BEF0-FA41-8AF6-98D76608D8CB}" type="slidenum">
              <a:rPr lang="en-AU" smtClean="0"/>
              <a:t>‹#›</a:t>
            </a:fld>
            <a:r>
              <a:rPr lang="en-AU" dirty="0" smtClean="0"/>
              <a:t>1</a:t>
            </a:r>
            <a:endParaRPr lang="en-AU" dirty="0"/>
          </a:p>
        </p:txBody>
      </p:sp>
      <p:sp>
        <p:nvSpPr>
          <p:cNvPr id="6" name="Content Placeholder 5"/>
          <p:cNvSpPr>
            <a:spLocks noGrp="1"/>
          </p:cNvSpPr>
          <p:nvPr>
            <p:ph sz="quarter" idx="17"/>
          </p:nvPr>
        </p:nvSpPr>
        <p:spPr>
          <a:xfrm>
            <a:off x="468312" y="1412777"/>
            <a:ext cx="8208143" cy="4824536"/>
          </a:xfrm>
        </p:spPr>
        <p:txBody>
          <a:bodyPr>
            <a:normAutofit/>
          </a:bodyPr>
          <a:lstStyle>
            <a:lvl1pPr>
              <a:defRPr sz="2400"/>
            </a:lvl1pPr>
            <a:lvl2pPr>
              <a:defRPr sz="2000"/>
            </a:lvl2pPr>
            <a:lvl3pPr>
              <a:defRPr sz="2000"/>
            </a:lvl3pPr>
            <a:lvl4pPr>
              <a:defRPr sz="2000"/>
            </a:lvl4pPr>
            <a:lvl5pPr>
              <a:defRPr sz="2000"/>
            </a:lvl5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Tree>
    <p:extLst>
      <p:ext uri="{BB962C8B-B14F-4D97-AF65-F5344CB8AC3E}">
        <p14:creationId xmlns:p14="http://schemas.microsoft.com/office/powerpoint/2010/main" val="933220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F0B66B8-E8AC-3A48-BD8B-8CC7F06BD453}" type="datetimeFigureOut">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4129529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BF0B66B8-E8AC-3A48-BD8B-8CC7F06BD453}" type="datetimeFigureOut">
              <a:rPr lang="en-US" smtClean="0"/>
              <a:t>3/25/2020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87238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BF0B66B8-E8AC-3A48-BD8B-8CC7F06BD453}" type="datetimeFigureOut">
              <a:rPr lang="en-US" smtClean="0"/>
              <a:t>3/25/2020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4108272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BF0B66B8-E8AC-3A48-BD8B-8CC7F06BD453}" type="datetimeFigureOut">
              <a:rPr lang="en-US" smtClean="0"/>
              <a:t>3/25/2020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3485337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BF0B66B8-E8AC-3A48-BD8B-8CC7F06BD453}" type="datetimeFigureOut">
              <a:rPr lang="en-US" smtClean="0"/>
              <a:t>3/25/2020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3167955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B66B8-E8AC-3A48-BD8B-8CC7F06BD453}" type="datetimeFigureOut">
              <a:rPr lang="en-US" smtClean="0"/>
              <a:t>3/25/2020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8B563-3EC2-1D4F-B590-65F93E8B5AC1}" type="slidenum">
              <a:rPr lang="en-US" smtClean="0"/>
              <a:t>‹#›</a:t>
            </a:fld>
            <a:endParaRPr lang="en-US"/>
          </a:p>
        </p:txBody>
      </p:sp>
      <p:pic>
        <p:nvPicPr>
          <p:cNvPr id="5" name="Picture 4" descr="Internal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03504"/>
          </a:xfrm>
          <a:prstGeom prst="rect">
            <a:avLst/>
          </a:prstGeom>
        </p:spPr>
      </p:pic>
      <p:sp>
        <p:nvSpPr>
          <p:cNvPr id="7" name="Content Placeholder 6"/>
          <p:cNvSpPr>
            <a:spLocks noGrp="1"/>
          </p:cNvSpPr>
          <p:nvPr>
            <p:ph sz="quarter" idx="13"/>
          </p:nvPr>
        </p:nvSpPr>
        <p:spPr>
          <a:xfrm>
            <a:off x="201613" y="1538655"/>
            <a:ext cx="8599487" cy="46779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9" name="Title 1"/>
          <p:cNvSpPr>
            <a:spLocks noGrp="1"/>
          </p:cNvSpPr>
          <p:nvPr>
            <p:ph type="title"/>
          </p:nvPr>
        </p:nvSpPr>
        <p:spPr>
          <a:xfrm>
            <a:off x="201613" y="743203"/>
            <a:ext cx="8599487" cy="674435"/>
          </a:xfrm>
        </p:spPr>
        <p:txBody>
          <a:bodyPr>
            <a:noAutofit/>
          </a:bodyPr>
          <a:lstStyle>
            <a:lvl1pPr algn="l">
              <a:defRPr sz="4000" b="1"/>
            </a:lvl1pPr>
          </a:lstStyle>
          <a:p>
            <a:r>
              <a:rPr lang="en-AU" dirty="0"/>
              <a:t>Click to edit Master title style</a:t>
            </a:r>
            <a:endParaRPr lang="en-US" dirty="0"/>
          </a:p>
        </p:txBody>
      </p:sp>
    </p:spTree>
    <p:extLst>
      <p:ext uri="{BB962C8B-B14F-4D97-AF65-F5344CB8AC3E}">
        <p14:creationId xmlns:p14="http://schemas.microsoft.com/office/powerpoint/2010/main" val="2841730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BF0B66B8-E8AC-3A48-BD8B-8CC7F06BD453}" type="datetimeFigureOut">
              <a:rPr lang="en-US" smtClean="0"/>
              <a:t>3/25/2020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435271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BF0B66B8-E8AC-3A48-BD8B-8CC7F06BD453}" type="datetimeFigureOut">
              <a:rPr lang="en-US" smtClean="0"/>
              <a:t>3/25/2020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2587742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77007"/>
            <a:ext cx="8229600" cy="740631"/>
          </a:xfrm>
          <a:prstGeom prst="rect">
            <a:avLst/>
          </a:prstGeom>
        </p:spPr>
        <p:txBody>
          <a:bodyPr vert="horz" lIns="121917" tIns="60958" rIns="121917" bIns="60958"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121917" tIns="60958" rIns="121917" bIns="60958"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121917" tIns="60958" rIns="121917" bIns="60958" rtlCol="0" anchor="ctr"/>
          <a:lstStyle>
            <a:lvl1pPr algn="l">
              <a:defRPr sz="1200">
                <a:solidFill>
                  <a:schemeClr val="tx1">
                    <a:tint val="75000"/>
                  </a:schemeClr>
                </a:solidFill>
              </a:defRPr>
            </a:lvl1pPr>
          </a:lstStyle>
          <a:p>
            <a:fld id="{BF0B66B8-E8AC-3A48-BD8B-8CC7F06BD453}" type="datetimeFigureOut">
              <a:rPr lang="en-US" smtClean="0"/>
              <a:t>3/25/2020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121917" tIns="60958" rIns="121917" bIns="60958"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121917" tIns="60958" rIns="121917" bIns="60958" rtlCol="0" anchor="ctr"/>
          <a:lstStyle>
            <a:lvl1pPr algn="r">
              <a:defRPr sz="1200">
                <a:solidFill>
                  <a:schemeClr val="tx1">
                    <a:tint val="75000"/>
                  </a:schemeClr>
                </a:solidFill>
              </a:defRPr>
            </a:lvl1pPr>
          </a:lstStyle>
          <a:p>
            <a:fld id="{93F8B563-3EC2-1D4F-B590-65F93E8B5AC1}" type="slidenum">
              <a:rPr lang="en-US" smtClean="0"/>
              <a:t>‹#›</a:t>
            </a:fld>
            <a:endParaRPr lang="en-US"/>
          </a:p>
        </p:txBody>
      </p:sp>
      <p:pic>
        <p:nvPicPr>
          <p:cNvPr id="7" name="Picture 6" descr="Internalheader.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603504"/>
          </a:xfrm>
          <a:prstGeom prst="rect">
            <a:avLst/>
          </a:prstGeom>
        </p:spPr>
      </p:pic>
    </p:spTree>
    <p:extLst>
      <p:ext uri="{BB962C8B-B14F-4D97-AF65-F5344CB8AC3E}">
        <p14:creationId xmlns:p14="http://schemas.microsoft.com/office/powerpoint/2010/main" val="2748952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189" rtl="0" eaLnBrk="1" latinLnBrk="0" hangingPunct="1">
        <a:spcBef>
          <a:spcPct val="0"/>
        </a:spcBef>
        <a:buNone/>
        <a:defRPr sz="4000" b="1"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144.6.233.15:3000/" TargetMode="Externa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rare-technologies.com/word2vec-tutorial/"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hyperlink" Target="http://word2vec.googlecode.com/svn/trunk/questions-words.txt" TargetMode="External"/><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3.e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5.xml"/><Relationship Id="rId7"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6.emf"/><Relationship Id="rId4" Type="http://schemas.openxmlformats.org/officeDocument/2006/relationships/oleObject" Target="../embeddings/oleObject2.bin"/><Relationship Id="rId9" Type="http://schemas.openxmlformats.org/officeDocument/2006/relationships/image" Target="../media/image48.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www.sciencedirect.com/science/article/pii/S187775031100007X" TargetMode="Externa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r="27737"/>
          <a:stretch/>
        </p:blipFill>
        <p:spPr>
          <a:xfrm>
            <a:off x="-1" y="0"/>
            <a:ext cx="3352801" cy="6858000"/>
          </a:xfrm>
          <a:prstGeom prst="rect">
            <a:avLst/>
          </a:prstGeom>
        </p:spPr>
      </p:pic>
      <p:sp>
        <p:nvSpPr>
          <p:cNvPr id="8" name="TextBox 7"/>
          <p:cNvSpPr txBox="1"/>
          <p:nvPr/>
        </p:nvSpPr>
        <p:spPr>
          <a:xfrm>
            <a:off x="4185138" y="2018445"/>
            <a:ext cx="4876425" cy="3890292"/>
          </a:xfrm>
          <a:prstGeom prst="rect">
            <a:avLst/>
          </a:prstGeom>
          <a:noFill/>
        </p:spPr>
        <p:txBody>
          <a:bodyPr wrap="square" lIns="121917" tIns="60958" rIns="121917" bIns="60958" rtlCol="0">
            <a:spAutoFit/>
          </a:bodyPr>
          <a:lstStyle/>
          <a:p>
            <a:pPr algn="r">
              <a:lnSpc>
                <a:spcPct val="120000"/>
              </a:lnSpc>
            </a:pPr>
            <a:r>
              <a:rPr lang="en-US" sz="2800" dirty="0" smtClean="0">
                <a:solidFill>
                  <a:srgbClr val="212236"/>
                </a:solidFill>
                <a:latin typeface="Open Sans"/>
                <a:cs typeface="Open Sans"/>
              </a:rPr>
              <a:t>Knowledge Discovery from </a:t>
            </a:r>
          </a:p>
          <a:p>
            <a:pPr algn="r">
              <a:lnSpc>
                <a:spcPct val="120000"/>
              </a:lnSpc>
            </a:pPr>
            <a:r>
              <a:rPr lang="en-US" sz="2800" dirty="0" smtClean="0">
                <a:solidFill>
                  <a:srgbClr val="212236"/>
                </a:solidFill>
                <a:latin typeface="Open Sans"/>
                <a:cs typeface="Open Sans"/>
              </a:rPr>
              <a:t>Natural Language Text</a:t>
            </a:r>
          </a:p>
          <a:p>
            <a:pPr algn="r">
              <a:lnSpc>
                <a:spcPct val="120000"/>
              </a:lnSpc>
            </a:pPr>
            <a:endParaRPr lang="en-US" dirty="0">
              <a:solidFill>
                <a:srgbClr val="212236"/>
              </a:solidFill>
              <a:latin typeface="Open Sans"/>
              <a:cs typeface="Open Sans"/>
            </a:endParaRPr>
          </a:p>
          <a:p>
            <a:pPr algn="r">
              <a:lnSpc>
                <a:spcPct val="120000"/>
              </a:lnSpc>
            </a:pPr>
            <a:r>
              <a:rPr lang="en-US" dirty="0" err="1" smtClean="0">
                <a:solidFill>
                  <a:srgbClr val="212236"/>
                </a:solidFill>
                <a:latin typeface="Open Sans"/>
                <a:cs typeface="Open Sans"/>
              </a:rPr>
              <a:t>Dr</a:t>
            </a:r>
            <a:r>
              <a:rPr lang="en-US" dirty="0" smtClean="0">
                <a:solidFill>
                  <a:srgbClr val="212236"/>
                </a:solidFill>
                <a:latin typeface="Open Sans"/>
                <a:cs typeface="Open Sans"/>
              </a:rPr>
              <a:t> Wei Liu</a:t>
            </a:r>
          </a:p>
          <a:p>
            <a:pPr algn="r">
              <a:lnSpc>
                <a:spcPct val="120000"/>
              </a:lnSpc>
            </a:pPr>
            <a:r>
              <a:rPr lang="en-US" dirty="0" smtClean="0">
                <a:solidFill>
                  <a:srgbClr val="212236"/>
                </a:solidFill>
                <a:latin typeface="Open Sans"/>
                <a:cs typeface="Open Sans"/>
              </a:rPr>
              <a:t>Tyler Bikaun</a:t>
            </a:r>
          </a:p>
          <a:p>
            <a:pPr algn="r">
              <a:lnSpc>
                <a:spcPct val="120000"/>
              </a:lnSpc>
            </a:pPr>
            <a:endParaRPr lang="en-US" dirty="0">
              <a:solidFill>
                <a:srgbClr val="212236"/>
              </a:solidFill>
              <a:latin typeface="Open Sans"/>
              <a:cs typeface="Open Sans"/>
            </a:endParaRPr>
          </a:p>
          <a:p>
            <a:pPr algn="r">
              <a:lnSpc>
                <a:spcPct val="120000"/>
              </a:lnSpc>
            </a:pPr>
            <a:r>
              <a:rPr lang="en-US" sz="1800" dirty="0" smtClean="0">
                <a:solidFill>
                  <a:srgbClr val="212236"/>
                </a:solidFill>
                <a:latin typeface="Open Sans"/>
                <a:cs typeface="Open Sans"/>
              </a:rPr>
              <a:t>wei.liu@uwa.edu.au</a:t>
            </a:r>
          </a:p>
          <a:p>
            <a:pPr algn="r">
              <a:lnSpc>
                <a:spcPct val="120000"/>
              </a:lnSpc>
            </a:pPr>
            <a:r>
              <a:rPr lang="en-US" sz="1800" dirty="0" smtClean="0">
                <a:solidFill>
                  <a:srgbClr val="212236"/>
                </a:solidFill>
                <a:latin typeface="Open Sans"/>
                <a:cs typeface="Open Sans"/>
              </a:rPr>
              <a:t>tyler.bikaun@research.uwa.edu.au</a:t>
            </a:r>
          </a:p>
          <a:p>
            <a:pPr algn="r">
              <a:lnSpc>
                <a:spcPct val="120000"/>
              </a:lnSpc>
            </a:pPr>
            <a:r>
              <a:rPr lang="en-US" sz="1600" dirty="0" smtClean="0">
                <a:solidFill>
                  <a:srgbClr val="212236"/>
                </a:solidFill>
                <a:latin typeface="Open Sans"/>
                <a:cs typeface="Open Sans"/>
              </a:rPr>
              <a:t>Computer Science and Software Engineering</a:t>
            </a:r>
          </a:p>
        </p:txBody>
      </p:sp>
      <p:pic>
        <p:nvPicPr>
          <p:cNvPr id="7" name="Picture 6">
            <a:extLst>
              <a:ext uri="{FF2B5EF4-FFF2-40B4-BE49-F238E27FC236}">
                <a16:creationId xmlns:a16="http://schemas.microsoft.com/office/drawing/2014/main" id="{EDEAB251-389B-449A-8A98-DE3CD290697A}"/>
              </a:ext>
            </a:extLst>
          </p:cNvPr>
          <p:cNvPicPr/>
          <p:nvPr/>
        </p:nvPicPr>
        <p:blipFill>
          <a:blip r:embed="rId4">
            <a:extLst>
              <a:ext uri="{28A0092B-C50C-407E-A947-70E740481C1C}">
                <a14:useLocalDpi xmlns:a14="http://schemas.microsoft.com/office/drawing/2010/main" val="0"/>
              </a:ext>
            </a:extLst>
          </a:blip>
          <a:stretch>
            <a:fillRect/>
          </a:stretch>
        </p:blipFill>
        <p:spPr>
          <a:xfrm>
            <a:off x="682772" y="864880"/>
            <a:ext cx="2670028" cy="1479824"/>
          </a:xfrm>
          <a:prstGeom prst="rect">
            <a:avLst/>
          </a:prstGeom>
        </p:spPr>
      </p:pic>
      <p:pic>
        <p:nvPicPr>
          <p:cNvPr id="10" name="Picture 9"/>
          <p:cNvPicPr>
            <a:picLocks noChangeAspect="1"/>
          </p:cNvPicPr>
          <p:nvPr/>
        </p:nvPicPr>
        <p:blipFill>
          <a:blip r:embed="rId5"/>
          <a:stretch>
            <a:fillRect/>
          </a:stretch>
        </p:blipFill>
        <p:spPr>
          <a:xfrm>
            <a:off x="5284171" y="5885437"/>
            <a:ext cx="3538171" cy="816501"/>
          </a:xfrm>
          <a:prstGeom prst="rect">
            <a:avLst/>
          </a:prstGeom>
        </p:spPr>
      </p:pic>
    </p:spTree>
    <p:extLst>
      <p:ext uri="{BB962C8B-B14F-4D97-AF65-F5344CB8AC3E}">
        <p14:creationId xmlns:p14="http://schemas.microsoft.com/office/powerpoint/2010/main" val="1733365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68312" y="625795"/>
            <a:ext cx="6048375" cy="576411"/>
          </a:xfrm>
        </p:spPr>
        <p:txBody>
          <a:bodyPr/>
          <a:lstStyle/>
          <a:p>
            <a:r>
              <a:rPr lang="en-AU" dirty="0" smtClean="0"/>
              <a:t>Outline</a:t>
            </a:r>
            <a:endParaRPr lang="en-AU" dirty="0"/>
          </a:p>
        </p:txBody>
      </p:sp>
      <p:sp>
        <p:nvSpPr>
          <p:cNvPr id="3" name="Slide Number Placeholder 2"/>
          <p:cNvSpPr>
            <a:spLocks noGrp="1"/>
          </p:cNvSpPr>
          <p:nvPr>
            <p:ph type="sldNum" sz="quarter" idx="10"/>
          </p:nvPr>
        </p:nvSpPr>
        <p:spPr/>
        <p:txBody>
          <a:bodyPr/>
          <a:lstStyle/>
          <a:p>
            <a:fld id="{3D7DE1A9-329B-734D-93C3-546967996293}" type="slidenum">
              <a:rPr lang="en-AU" smtClean="0"/>
              <a:t>10</a:t>
            </a:fld>
            <a:fld id="{58C04F4F-BEF0-FA41-8AF6-98D76608D8CB}" type="slidenum">
              <a:rPr lang="en-AU" smtClean="0"/>
              <a:t>10</a:t>
            </a:fld>
            <a:r>
              <a:rPr lang="en-AU" smtClean="0"/>
              <a:t>1</a:t>
            </a:r>
            <a:endParaRPr lang="en-AU" dirty="0"/>
          </a:p>
        </p:txBody>
      </p:sp>
      <p:sp>
        <p:nvSpPr>
          <p:cNvPr id="4" name="Content Placeholder 3"/>
          <p:cNvSpPr>
            <a:spLocks noGrp="1"/>
          </p:cNvSpPr>
          <p:nvPr>
            <p:ph sz="quarter" idx="17"/>
          </p:nvPr>
        </p:nvSpPr>
        <p:spPr/>
        <p:txBody>
          <a:bodyPr>
            <a:normAutofit/>
          </a:bodyPr>
          <a:lstStyle/>
          <a:p>
            <a:r>
              <a:rPr lang="en-AU" dirty="0" smtClean="0"/>
              <a:t>Graphs in knowledge representation</a:t>
            </a:r>
          </a:p>
          <a:p>
            <a:pPr lvl="1"/>
            <a:r>
              <a:rPr lang="en-AU" dirty="0" smtClean="0"/>
              <a:t>Two different sources</a:t>
            </a:r>
          </a:p>
          <a:p>
            <a:pPr lvl="2"/>
            <a:r>
              <a:rPr lang="en-AU" dirty="0" smtClean="0"/>
              <a:t>Knowledge experts (logic based)</a:t>
            </a:r>
          </a:p>
          <a:p>
            <a:pPr lvl="2"/>
            <a:r>
              <a:rPr lang="en-AU" dirty="0" smtClean="0"/>
              <a:t>Knowledge discovery (from natural language texts)</a:t>
            </a:r>
          </a:p>
          <a:p>
            <a:r>
              <a:rPr lang="en-AU" dirty="0" smtClean="0"/>
              <a:t>Ontology learning</a:t>
            </a:r>
          </a:p>
          <a:p>
            <a:pPr lvl="1"/>
            <a:r>
              <a:rPr lang="en-AU" dirty="0" smtClean="0"/>
              <a:t>Entity Extraction</a:t>
            </a:r>
          </a:p>
          <a:p>
            <a:pPr lvl="2"/>
            <a:r>
              <a:rPr lang="en-AU" dirty="0" smtClean="0"/>
              <a:t>Symbolic </a:t>
            </a:r>
          </a:p>
          <a:p>
            <a:pPr lvl="3"/>
            <a:r>
              <a:rPr lang="en-AU" dirty="0" smtClean="0"/>
              <a:t>Unsupervised learning</a:t>
            </a:r>
          </a:p>
          <a:p>
            <a:pPr lvl="3"/>
            <a:r>
              <a:rPr lang="en-AU" dirty="0" smtClean="0"/>
              <a:t>Supervised learning</a:t>
            </a:r>
          </a:p>
          <a:p>
            <a:pPr lvl="2"/>
            <a:r>
              <a:rPr lang="en-AU" dirty="0" err="1" smtClean="0"/>
              <a:t>Subsymbolic</a:t>
            </a:r>
            <a:endParaRPr lang="en-AU" dirty="0" smtClean="0"/>
          </a:p>
          <a:p>
            <a:pPr lvl="3"/>
            <a:r>
              <a:rPr lang="en-AU" dirty="0" smtClean="0"/>
              <a:t>Deep learning</a:t>
            </a:r>
          </a:p>
          <a:p>
            <a:pPr lvl="1"/>
            <a:r>
              <a:rPr lang="en-AU" dirty="0" smtClean="0"/>
              <a:t>Entity Relation Extraction</a:t>
            </a:r>
          </a:p>
          <a:p>
            <a:pPr lvl="1"/>
            <a:endParaRPr lang="en-AU" dirty="0"/>
          </a:p>
        </p:txBody>
      </p:sp>
      <p:graphicFrame>
        <p:nvGraphicFramePr>
          <p:cNvPr id="6" name="Content Placeholder 4"/>
          <p:cNvGraphicFramePr>
            <a:graphicFrameLocks/>
          </p:cNvGraphicFramePr>
          <p:nvPr>
            <p:extLst/>
          </p:nvPr>
        </p:nvGraphicFramePr>
        <p:xfrm>
          <a:off x="5220841" y="2996952"/>
          <a:ext cx="3671639" cy="3240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6784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504825" y="784750"/>
            <a:ext cx="6048375" cy="576411"/>
          </a:xfrm>
        </p:spPr>
        <p:txBody>
          <a:bodyPr/>
          <a:lstStyle/>
          <a:p>
            <a:r>
              <a:rPr lang="en-AU" dirty="0" smtClean="0"/>
              <a:t>Knowledge Graph and Linked Data</a:t>
            </a:r>
            <a:endParaRPr lang="en-AU" dirty="0"/>
          </a:p>
        </p:txBody>
      </p:sp>
      <p:sp>
        <p:nvSpPr>
          <p:cNvPr id="3" name="Slide Number Placeholder 2"/>
          <p:cNvSpPr>
            <a:spLocks noGrp="1"/>
          </p:cNvSpPr>
          <p:nvPr>
            <p:ph type="sldNum" sz="quarter" idx="10"/>
          </p:nvPr>
        </p:nvSpPr>
        <p:spPr/>
        <p:txBody>
          <a:bodyPr/>
          <a:lstStyle/>
          <a:p>
            <a:fld id="{3D7DE1A9-329B-734D-93C3-546967996293}" type="slidenum">
              <a:rPr lang="en-AU" smtClean="0"/>
              <a:t>11</a:t>
            </a:fld>
            <a:fld id="{58C04F4F-BEF0-FA41-8AF6-98D76608D8CB}" type="slidenum">
              <a:rPr lang="en-AU" smtClean="0"/>
              <a:t>11</a:t>
            </a:fld>
            <a:r>
              <a:rPr lang="en-AU" smtClean="0"/>
              <a:t>1</a:t>
            </a:r>
            <a:endParaRPr lang="en-AU" dirty="0"/>
          </a:p>
        </p:txBody>
      </p:sp>
      <p:sp>
        <p:nvSpPr>
          <p:cNvPr id="4" name="Content Placeholder 3"/>
          <p:cNvSpPr>
            <a:spLocks noGrp="1"/>
          </p:cNvSpPr>
          <p:nvPr>
            <p:ph sz="quarter" idx="17"/>
          </p:nvPr>
        </p:nvSpPr>
        <p:spPr>
          <a:xfrm>
            <a:off x="468313" y="1627662"/>
            <a:ext cx="2384777" cy="4105594"/>
          </a:xfrm>
        </p:spPr>
        <p:txBody>
          <a:bodyPr>
            <a:normAutofit fontScale="77500" lnSpcReduction="20000"/>
          </a:bodyPr>
          <a:lstStyle/>
          <a:p>
            <a:r>
              <a:rPr lang="en-AU" dirty="0" smtClean="0"/>
              <a:t>Used by </a:t>
            </a:r>
            <a:r>
              <a:rPr lang="en-AU" dirty="0"/>
              <a:t>Google </a:t>
            </a:r>
            <a:r>
              <a:rPr lang="en-AU" dirty="0" smtClean="0"/>
              <a:t>for </a:t>
            </a:r>
            <a:r>
              <a:rPr lang="en-AU" b="1" dirty="0" smtClean="0"/>
              <a:t>semantic-enriched information retrieval </a:t>
            </a:r>
            <a:r>
              <a:rPr lang="en-AU" dirty="0" smtClean="0"/>
              <a:t>with a knowledge base gathered </a:t>
            </a:r>
            <a:r>
              <a:rPr lang="en-AU" dirty="0"/>
              <a:t>from a wide variety of </a:t>
            </a:r>
            <a:r>
              <a:rPr lang="en-AU" dirty="0" smtClean="0"/>
              <a:t>sources, such as Freebase.</a:t>
            </a:r>
          </a:p>
          <a:p>
            <a:r>
              <a:rPr lang="en-AU" b="1" dirty="0" smtClean="0"/>
              <a:t>Knowledge </a:t>
            </a:r>
            <a:r>
              <a:rPr lang="en-AU" b="1" dirty="0"/>
              <a:t>Graph</a:t>
            </a:r>
            <a:r>
              <a:rPr lang="en-AU" dirty="0"/>
              <a:t> display was added to Google's search engine in 2012, starting in the United </a:t>
            </a:r>
            <a:r>
              <a:rPr lang="en-AU" dirty="0" smtClean="0"/>
              <a:t>States.</a:t>
            </a:r>
          </a:p>
          <a:p>
            <a:endParaRPr lang="en-AU" dirty="0"/>
          </a:p>
        </p:txBody>
      </p:sp>
      <p:pic>
        <p:nvPicPr>
          <p:cNvPr id="75778" name="Picture 2" descr="Barack-Obama-And-Entity-Search-Result-Visualization-in-Gru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090" y="1628800"/>
            <a:ext cx="6290910" cy="3884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5576" y="6525344"/>
            <a:ext cx="7704856" cy="276999"/>
          </a:xfrm>
          <a:prstGeom prst="rect">
            <a:avLst/>
          </a:prstGeom>
        </p:spPr>
        <p:txBody>
          <a:bodyPr wrap="square">
            <a:spAutoFit/>
          </a:bodyPr>
          <a:lstStyle/>
          <a:p>
            <a:r>
              <a:rPr lang="en-AU" sz="1200" dirty="0"/>
              <a:t>http://searchengineland.com/laymans-visual-guide-googles-knowledge-graph-search-api-241935</a:t>
            </a:r>
          </a:p>
        </p:txBody>
      </p:sp>
      <p:sp>
        <p:nvSpPr>
          <p:cNvPr id="7" name="Content Placeholder 3"/>
          <p:cNvSpPr txBox="1">
            <a:spLocks/>
          </p:cNvSpPr>
          <p:nvPr/>
        </p:nvSpPr>
        <p:spPr>
          <a:xfrm>
            <a:off x="467841" y="5805264"/>
            <a:ext cx="7776567" cy="648072"/>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AU" dirty="0"/>
              <a:t>Getting a ranked list of the most notable entities that match certain criteria</a:t>
            </a:r>
            <a:r>
              <a:rPr lang="en-AU" dirty="0" smtClean="0"/>
              <a:t>.</a:t>
            </a:r>
          </a:p>
          <a:p>
            <a:pPr lvl="1"/>
            <a:r>
              <a:rPr lang="en-AU" dirty="0" smtClean="0"/>
              <a:t>Predictively </a:t>
            </a:r>
            <a:r>
              <a:rPr lang="en-AU" dirty="0"/>
              <a:t>completing entities in a search </a:t>
            </a:r>
            <a:r>
              <a:rPr lang="en-AU" dirty="0" smtClean="0"/>
              <a:t>box.</a:t>
            </a:r>
          </a:p>
          <a:p>
            <a:pPr lvl="1"/>
            <a:r>
              <a:rPr lang="en-AU" dirty="0" smtClean="0"/>
              <a:t>Annotating/organizing </a:t>
            </a:r>
            <a:r>
              <a:rPr lang="en-AU" dirty="0"/>
              <a:t>content using the Knowledge Graph entities.</a:t>
            </a:r>
          </a:p>
          <a:p>
            <a:endParaRPr lang="en-AU" dirty="0"/>
          </a:p>
        </p:txBody>
      </p:sp>
    </p:spTree>
    <p:extLst>
      <p:ext uri="{BB962C8B-B14F-4D97-AF65-F5344CB8AC3E}">
        <p14:creationId xmlns:p14="http://schemas.microsoft.com/office/powerpoint/2010/main" val="4128674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395536" y="766466"/>
            <a:ext cx="6048375" cy="576411"/>
          </a:xfrm>
        </p:spPr>
        <p:txBody>
          <a:bodyPr/>
          <a:lstStyle/>
          <a:p>
            <a:r>
              <a:rPr lang="en-AU" dirty="0" smtClean="0"/>
              <a:t>Semantic Networks (</a:t>
            </a:r>
            <a:r>
              <a:rPr lang="en-AU" dirty="0" err="1" smtClean="0"/>
              <a:t>Masterman</a:t>
            </a:r>
            <a:r>
              <a:rPr lang="en-AU" dirty="0" smtClean="0"/>
              <a:t> 1961)</a:t>
            </a:r>
            <a:endParaRPr lang="en-AU" dirty="0"/>
          </a:p>
        </p:txBody>
      </p:sp>
      <p:sp>
        <p:nvSpPr>
          <p:cNvPr id="3" name="Slide Number Placeholder 2"/>
          <p:cNvSpPr>
            <a:spLocks noGrp="1"/>
          </p:cNvSpPr>
          <p:nvPr>
            <p:ph type="sldNum" sz="quarter" idx="10"/>
          </p:nvPr>
        </p:nvSpPr>
        <p:spPr/>
        <p:txBody>
          <a:bodyPr/>
          <a:lstStyle/>
          <a:p>
            <a:fld id="{3D7DE1A9-329B-734D-93C3-546967996293}" type="slidenum">
              <a:rPr lang="en-AU" smtClean="0"/>
              <a:t>12</a:t>
            </a:fld>
            <a:fld id="{58C04F4F-BEF0-FA41-8AF6-98D76608D8CB}" type="slidenum">
              <a:rPr lang="en-AU" smtClean="0"/>
              <a:t>12</a:t>
            </a:fld>
            <a:r>
              <a:rPr lang="en-AU" smtClean="0"/>
              <a:t>1</a:t>
            </a:r>
            <a:endParaRPr lang="en-AU" dirty="0"/>
          </a:p>
        </p:txBody>
      </p:sp>
      <p:sp>
        <p:nvSpPr>
          <p:cNvPr id="4" name="Content Placeholder 3"/>
          <p:cNvSpPr>
            <a:spLocks noGrp="1"/>
          </p:cNvSpPr>
          <p:nvPr>
            <p:ph sz="quarter" idx="17"/>
          </p:nvPr>
        </p:nvSpPr>
        <p:spPr>
          <a:xfrm>
            <a:off x="468312" y="1412777"/>
            <a:ext cx="4751760" cy="4824536"/>
          </a:xfrm>
        </p:spPr>
        <p:txBody>
          <a:bodyPr>
            <a:normAutofit fontScale="92500" lnSpcReduction="10000"/>
          </a:bodyPr>
          <a:lstStyle/>
          <a:p>
            <a:r>
              <a:rPr lang="en-AU" dirty="0" smtClean="0"/>
              <a:t>Also known as </a:t>
            </a:r>
            <a:r>
              <a:rPr lang="en-AU" b="1" dirty="0" smtClean="0"/>
              <a:t>propositional net</a:t>
            </a:r>
            <a:r>
              <a:rPr lang="en-AU" dirty="0" smtClean="0"/>
              <a:t>. </a:t>
            </a:r>
            <a:endParaRPr lang="en-AU" dirty="0"/>
          </a:p>
          <a:p>
            <a:r>
              <a:rPr lang="en-AU" dirty="0" smtClean="0"/>
              <a:t>Representing propositional knowledge. </a:t>
            </a:r>
          </a:p>
          <a:p>
            <a:r>
              <a:rPr lang="en-AU" dirty="0" smtClean="0"/>
              <a:t>Mathematically can be defined as a labelled directed graph. </a:t>
            </a:r>
            <a:endParaRPr lang="en-AU" dirty="0"/>
          </a:p>
          <a:p>
            <a:r>
              <a:rPr lang="en-AU" dirty="0" smtClean="0"/>
              <a:t>Nodes represent </a:t>
            </a:r>
            <a:r>
              <a:rPr lang="en-AU" dirty="0"/>
              <a:t>objects such as physical objects, concepts or situations. </a:t>
            </a:r>
            <a:endParaRPr lang="en-AU" dirty="0" smtClean="0"/>
          </a:p>
          <a:p>
            <a:r>
              <a:rPr lang="en-AU" dirty="0" smtClean="0"/>
              <a:t>Links express </a:t>
            </a:r>
            <a:r>
              <a:rPr lang="en-AU" dirty="0"/>
              <a:t>the relationships between objects, and link labels specify particular relations. </a:t>
            </a:r>
            <a:endParaRPr lang="en-AU" dirty="0" smtClean="0"/>
          </a:p>
          <a:p>
            <a:r>
              <a:rPr lang="en-AU" dirty="0" smtClean="0"/>
              <a:t>As </a:t>
            </a:r>
            <a:r>
              <a:rPr lang="en-AU" dirty="0"/>
              <a:t>nodes are associated with other nodes semantic nets are also referred to as associative nets.</a:t>
            </a:r>
          </a:p>
          <a:p>
            <a:endParaRPr lang="en-AU" dirty="0"/>
          </a:p>
        </p:txBody>
      </p:sp>
      <p:pic>
        <p:nvPicPr>
          <p:cNvPr id="72706" name="Picture 2" descr="Figure: A Semantic Network"/>
          <p:cNvPicPr>
            <a:picLocks noChangeAspect="1" noChangeArrowheads="1"/>
          </p:cNvPicPr>
          <p:nvPr/>
        </p:nvPicPr>
        <p:blipFill rotWithShape="1">
          <a:blip r:embed="rId2">
            <a:extLst>
              <a:ext uri="{28A0092B-C50C-407E-A947-70E740481C1C}">
                <a14:useLocalDpi xmlns:a14="http://schemas.microsoft.com/office/drawing/2010/main" val="0"/>
              </a:ext>
            </a:extLst>
          </a:blip>
          <a:srcRect r="17317"/>
          <a:stretch/>
        </p:blipFill>
        <p:spPr bwMode="auto">
          <a:xfrm>
            <a:off x="5072363" y="1988839"/>
            <a:ext cx="3845840" cy="35188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95536" y="6021288"/>
            <a:ext cx="7704856" cy="646331"/>
          </a:xfrm>
          <a:prstGeom prst="rect">
            <a:avLst/>
          </a:prstGeom>
        </p:spPr>
        <p:txBody>
          <a:bodyPr wrap="square">
            <a:spAutoFit/>
          </a:bodyPr>
          <a:lstStyle/>
          <a:p>
            <a:r>
              <a:rPr lang="en-AU" dirty="0"/>
              <a:t>http://intelligence.worldofcomputing.net/knowledge-representation/semantic-nets.html#.WODyYvmGPD4</a:t>
            </a:r>
          </a:p>
        </p:txBody>
      </p:sp>
    </p:spTree>
    <p:extLst>
      <p:ext uri="{BB962C8B-B14F-4D97-AF65-F5344CB8AC3E}">
        <p14:creationId xmlns:p14="http://schemas.microsoft.com/office/powerpoint/2010/main" val="2042931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67841" y="712243"/>
            <a:ext cx="6048375" cy="576411"/>
          </a:xfrm>
        </p:spPr>
        <p:txBody>
          <a:bodyPr/>
          <a:lstStyle/>
          <a:p>
            <a:r>
              <a:rPr lang="en-AU" dirty="0" smtClean="0"/>
              <a:t>Conceptual Graph and others (Sowa)</a:t>
            </a:r>
            <a:endParaRPr lang="en-AU" dirty="0"/>
          </a:p>
        </p:txBody>
      </p:sp>
      <p:sp>
        <p:nvSpPr>
          <p:cNvPr id="3" name="Slide Number Placeholder 2"/>
          <p:cNvSpPr>
            <a:spLocks noGrp="1"/>
          </p:cNvSpPr>
          <p:nvPr>
            <p:ph type="sldNum" sz="quarter" idx="10"/>
          </p:nvPr>
        </p:nvSpPr>
        <p:spPr/>
        <p:txBody>
          <a:bodyPr/>
          <a:lstStyle/>
          <a:p>
            <a:fld id="{3D7DE1A9-329B-734D-93C3-546967996293}" type="slidenum">
              <a:rPr lang="en-AU" smtClean="0"/>
              <a:t>13</a:t>
            </a:fld>
            <a:fld id="{58C04F4F-BEF0-FA41-8AF6-98D76608D8CB}" type="slidenum">
              <a:rPr lang="en-AU" smtClean="0"/>
              <a:t>13</a:t>
            </a:fld>
            <a:r>
              <a:rPr lang="en-AU" smtClean="0"/>
              <a:t>1</a:t>
            </a:r>
            <a:endParaRPr lang="en-AU" dirty="0"/>
          </a:p>
        </p:txBody>
      </p:sp>
      <p:sp>
        <p:nvSpPr>
          <p:cNvPr id="4" name="Content Placeholder 3"/>
          <p:cNvSpPr>
            <a:spLocks noGrp="1"/>
          </p:cNvSpPr>
          <p:nvPr>
            <p:ph sz="quarter" idx="17"/>
          </p:nvPr>
        </p:nvSpPr>
        <p:spPr>
          <a:xfrm>
            <a:off x="468312" y="1412777"/>
            <a:ext cx="8280152" cy="3816423"/>
          </a:xfrm>
        </p:spPr>
        <p:txBody>
          <a:bodyPr>
            <a:normAutofit lnSpcReduction="10000"/>
          </a:bodyPr>
          <a:lstStyle/>
          <a:p>
            <a:r>
              <a:rPr lang="en-AU" dirty="0"/>
              <a:t>E</a:t>
            </a:r>
            <a:r>
              <a:rPr lang="en-AU" dirty="0" smtClean="0"/>
              <a:t>arly </a:t>
            </a:r>
            <a:r>
              <a:rPr lang="en-AU" dirty="0"/>
              <a:t>graph notations represented the relational </a:t>
            </a:r>
            <a:r>
              <a:rPr lang="en-AU" dirty="0" smtClean="0"/>
              <a:t>structures underlying </a:t>
            </a:r>
            <a:r>
              <a:rPr lang="en-AU" dirty="0"/>
              <a:t>natural language semantics, but none of them could express full first-order logic. </a:t>
            </a:r>
            <a:endParaRPr lang="en-AU" dirty="0" smtClean="0"/>
          </a:p>
          <a:p>
            <a:pPr lvl="1"/>
            <a:r>
              <a:rPr lang="en-AU" i="1" dirty="0" smtClean="0">
                <a:solidFill>
                  <a:srgbClr val="FF0000"/>
                </a:solidFill>
              </a:rPr>
              <a:t>correlational </a:t>
            </a:r>
            <a:r>
              <a:rPr lang="en-AU" i="1" dirty="0">
                <a:solidFill>
                  <a:srgbClr val="FF0000"/>
                </a:solidFill>
              </a:rPr>
              <a:t>nets</a:t>
            </a:r>
            <a:r>
              <a:rPr lang="en-AU" dirty="0"/>
              <a:t>, which were based on 56 </a:t>
            </a:r>
            <a:r>
              <a:rPr lang="en-AU" dirty="0" smtClean="0"/>
              <a:t>different relations</a:t>
            </a:r>
            <a:r>
              <a:rPr lang="en-AU" dirty="0"/>
              <a:t>, including subtype, instance, part-whole, case relations, kinship relations, and various kinds </a:t>
            </a:r>
            <a:r>
              <a:rPr lang="en-AU" dirty="0" smtClean="0"/>
              <a:t>of attributes (</a:t>
            </a:r>
            <a:r>
              <a:rPr lang="en-AU" dirty="0"/>
              <a:t>Silvio </a:t>
            </a:r>
            <a:r>
              <a:rPr lang="en-AU" dirty="0" err="1" smtClean="0"/>
              <a:t>Ceccato</a:t>
            </a:r>
            <a:r>
              <a:rPr lang="en-AU" dirty="0" smtClean="0"/>
              <a:t>); and</a:t>
            </a:r>
          </a:p>
          <a:p>
            <a:pPr lvl="1"/>
            <a:r>
              <a:rPr lang="en-AU" i="1" dirty="0" smtClean="0">
                <a:solidFill>
                  <a:srgbClr val="FF0000"/>
                </a:solidFill>
              </a:rPr>
              <a:t>dependency graphs </a:t>
            </a:r>
            <a:r>
              <a:rPr lang="en-AU" dirty="0" smtClean="0"/>
              <a:t>(</a:t>
            </a:r>
            <a:r>
              <a:rPr lang="en-AU" dirty="0"/>
              <a:t>David </a:t>
            </a:r>
            <a:r>
              <a:rPr lang="en-AU" dirty="0" smtClean="0"/>
              <a:t>Hays), </a:t>
            </a:r>
            <a:r>
              <a:rPr lang="en-AU" dirty="0"/>
              <a:t>which formalized the notation developed </a:t>
            </a:r>
            <a:r>
              <a:rPr lang="en-AU" dirty="0" smtClean="0"/>
              <a:t>by the </a:t>
            </a:r>
            <a:r>
              <a:rPr lang="en-AU" dirty="0"/>
              <a:t>linguist Lucien </a:t>
            </a:r>
            <a:r>
              <a:rPr lang="en-AU" dirty="0" err="1"/>
              <a:t>Tesniere</a:t>
            </a:r>
            <a:r>
              <a:rPr lang="en-AU" dirty="0"/>
              <a:t> (1959). </a:t>
            </a:r>
            <a:endParaRPr lang="en-AU" dirty="0" smtClean="0"/>
          </a:p>
          <a:p>
            <a:r>
              <a:rPr lang="en-AU" dirty="0" smtClean="0"/>
              <a:t>In </a:t>
            </a:r>
            <a:r>
              <a:rPr lang="en-AU" dirty="0"/>
              <a:t>the late 1970s, many graph notations were designed to represent first-order logic or a </a:t>
            </a:r>
            <a:r>
              <a:rPr lang="en-AU" dirty="0" smtClean="0"/>
              <a:t>formally defined</a:t>
            </a:r>
            <a:r>
              <a:rPr lang="en-AU" dirty="0"/>
              <a:t> </a:t>
            </a:r>
            <a:r>
              <a:rPr lang="en-AU" dirty="0" smtClean="0"/>
              <a:t>subset </a:t>
            </a:r>
            <a:r>
              <a:rPr lang="en-AU" dirty="0"/>
              <a:t>(</a:t>
            </a:r>
            <a:r>
              <a:rPr lang="en-AU" dirty="0" err="1"/>
              <a:t>Findler</a:t>
            </a:r>
            <a:r>
              <a:rPr lang="en-AU" dirty="0"/>
              <a:t> 1979</a:t>
            </a:r>
            <a:r>
              <a:rPr lang="en-AU" dirty="0" smtClean="0"/>
              <a:t>)</a:t>
            </a:r>
          </a:p>
        </p:txBody>
      </p:sp>
      <p:pic>
        <p:nvPicPr>
          <p:cNvPr id="6" name="Picture 5"/>
          <p:cNvPicPr>
            <a:picLocks noChangeAspect="1"/>
          </p:cNvPicPr>
          <p:nvPr/>
        </p:nvPicPr>
        <p:blipFill>
          <a:blip r:embed="rId2"/>
          <a:stretch>
            <a:fillRect/>
          </a:stretch>
        </p:blipFill>
        <p:spPr>
          <a:xfrm>
            <a:off x="4261950" y="4732754"/>
            <a:ext cx="4862691" cy="1864598"/>
          </a:xfrm>
          <a:prstGeom prst="rect">
            <a:avLst/>
          </a:prstGeom>
        </p:spPr>
      </p:pic>
      <p:sp>
        <p:nvSpPr>
          <p:cNvPr id="7" name="Rectangle 6"/>
          <p:cNvSpPr/>
          <p:nvPr/>
        </p:nvSpPr>
        <p:spPr>
          <a:xfrm>
            <a:off x="539552" y="5192611"/>
            <a:ext cx="4176464" cy="1231106"/>
          </a:xfrm>
          <a:prstGeom prst="rect">
            <a:avLst/>
          </a:prstGeom>
        </p:spPr>
        <p:txBody>
          <a:bodyPr wrap="square">
            <a:spAutoFit/>
          </a:bodyPr>
          <a:lstStyle/>
          <a:p>
            <a:r>
              <a:rPr lang="en-AU" sz="1800" i="1" dirty="0">
                <a:solidFill>
                  <a:srgbClr val="FF0000"/>
                </a:solidFill>
              </a:rPr>
              <a:t>Conceptual </a:t>
            </a:r>
            <a:r>
              <a:rPr lang="en-AU" sz="1800" i="1" dirty="0" smtClean="0">
                <a:solidFill>
                  <a:srgbClr val="FF0000"/>
                </a:solidFill>
              </a:rPr>
              <a:t>Graph* </a:t>
            </a:r>
            <a:r>
              <a:rPr lang="en-AU" sz="1800" dirty="0" smtClean="0"/>
              <a:t>(Sowa 1976)</a:t>
            </a:r>
            <a:r>
              <a:rPr lang="en-AU" sz="1800" i="1" dirty="0" smtClean="0">
                <a:solidFill>
                  <a:srgbClr val="FF0000"/>
                </a:solidFill>
              </a:rPr>
              <a:t> </a:t>
            </a:r>
            <a:r>
              <a:rPr lang="en-AU" sz="1800" dirty="0"/>
              <a:t>is an intermediate language for mapping natural language questions and assertions to a </a:t>
            </a:r>
            <a:r>
              <a:rPr lang="en-AU" sz="2000" dirty="0"/>
              <a:t>relational database.</a:t>
            </a:r>
          </a:p>
        </p:txBody>
      </p:sp>
      <p:sp>
        <p:nvSpPr>
          <p:cNvPr id="8" name="Rectangle 7"/>
          <p:cNvSpPr/>
          <p:nvPr/>
        </p:nvSpPr>
        <p:spPr>
          <a:xfrm>
            <a:off x="609694" y="6396959"/>
            <a:ext cx="4264694" cy="369332"/>
          </a:xfrm>
          <a:prstGeom prst="rect">
            <a:avLst/>
          </a:prstGeom>
        </p:spPr>
        <p:txBody>
          <a:bodyPr wrap="none">
            <a:spAutoFit/>
          </a:bodyPr>
          <a:lstStyle/>
          <a:p>
            <a:r>
              <a:rPr lang="en-AU" sz="1800" dirty="0" smtClean="0"/>
              <a:t>* http</a:t>
            </a:r>
            <a:r>
              <a:rPr lang="en-AU" sz="1800" dirty="0"/>
              <a:t>://www.jfsowa.com/cg/cg_hbook.pdf</a:t>
            </a:r>
          </a:p>
        </p:txBody>
      </p:sp>
    </p:spTree>
    <p:extLst>
      <p:ext uri="{BB962C8B-B14F-4D97-AF65-F5344CB8AC3E}">
        <p14:creationId xmlns:p14="http://schemas.microsoft.com/office/powerpoint/2010/main" val="3610062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47332" y="583551"/>
            <a:ext cx="8087068" cy="576411"/>
          </a:xfrm>
        </p:spPr>
        <p:txBody>
          <a:bodyPr/>
          <a:lstStyle/>
          <a:p>
            <a:r>
              <a:rPr lang="en-US" dirty="0" smtClean="0"/>
              <a:t>Knowledge Graph Construction (a.k.a. Ontology Learning)</a:t>
            </a:r>
            <a:endParaRPr lang="en-US" dirty="0"/>
          </a:p>
        </p:txBody>
      </p:sp>
      <p:sp>
        <p:nvSpPr>
          <p:cNvPr id="3" name="Slide Number Placeholder 2"/>
          <p:cNvSpPr>
            <a:spLocks noGrp="1"/>
          </p:cNvSpPr>
          <p:nvPr>
            <p:ph type="sldNum" sz="quarter" idx="10"/>
          </p:nvPr>
        </p:nvSpPr>
        <p:spPr/>
        <p:txBody>
          <a:bodyPr/>
          <a:lstStyle/>
          <a:p>
            <a:fld id="{3D7DE1A9-329B-734D-93C3-546967996293}" type="slidenum">
              <a:rPr lang="en-AU" smtClean="0"/>
              <a:t>14</a:t>
            </a:fld>
            <a:fld id="{58C04F4F-BEF0-FA41-8AF6-98D76608D8CB}" type="slidenum">
              <a:rPr lang="en-AU" smtClean="0"/>
              <a:t>14</a:t>
            </a:fld>
            <a:r>
              <a:rPr lang="en-AU" smtClean="0"/>
              <a:t>1</a:t>
            </a:r>
            <a:endParaRPr lang="en-AU" dirty="0"/>
          </a:p>
        </p:txBody>
      </p:sp>
      <p:sp>
        <p:nvSpPr>
          <p:cNvPr id="4" name="Content Placeholder 3"/>
          <p:cNvSpPr>
            <a:spLocks noGrp="1"/>
          </p:cNvSpPr>
          <p:nvPr>
            <p:ph sz="quarter" idx="17"/>
          </p:nvPr>
        </p:nvSpPr>
        <p:spPr>
          <a:xfrm>
            <a:off x="467544" y="5949280"/>
            <a:ext cx="8208143" cy="792088"/>
          </a:xfrm>
        </p:spPr>
        <p:txBody>
          <a:bodyPr>
            <a:normAutofit/>
          </a:bodyPr>
          <a:lstStyle/>
          <a:p>
            <a:pPr marL="0" indent="0">
              <a:buNone/>
            </a:pPr>
            <a:r>
              <a:rPr lang="en-US" sz="1800" dirty="0" smtClean="0"/>
              <a:t> Ana </a:t>
            </a:r>
            <a:r>
              <a:rPr lang="en-US" sz="1800" dirty="0"/>
              <a:t>Rios-Alvarado and Ivan Lopez-</a:t>
            </a:r>
            <a:r>
              <a:rPr lang="en-US" sz="1800" dirty="0" err="1" smtClean="0"/>
              <a:t>Arevalo</a:t>
            </a:r>
            <a:r>
              <a:rPr lang="en-US" sz="1800" dirty="0" smtClean="0"/>
              <a:t> (Technical Report, 2012): </a:t>
            </a:r>
            <a:r>
              <a:rPr lang="en-US" sz="1800" i="1" dirty="0">
                <a:latin typeface=""/>
              </a:rPr>
              <a:t>Ontology learning from text: Method for learning axioms</a:t>
            </a:r>
            <a:endParaRPr lang="en-US" sz="1800" i="1" dirty="0"/>
          </a:p>
          <a:p>
            <a:endParaRPr lang="en-US" dirty="0" smtClean="0"/>
          </a:p>
        </p:txBody>
      </p:sp>
      <p:pic>
        <p:nvPicPr>
          <p:cNvPr id="5" name="Picture 4"/>
          <p:cNvPicPr>
            <a:picLocks noChangeAspect="1"/>
          </p:cNvPicPr>
          <p:nvPr/>
        </p:nvPicPr>
        <p:blipFill>
          <a:blip r:embed="rId2"/>
          <a:stretch>
            <a:fillRect/>
          </a:stretch>
        </p:blipFill>
        <p:spPr>
          <a:xfrm>
            <a:off x="1403648" y="1268760"/>
            <a:ext cx="5905128" cy="4108413"/>
          </a:xfrm>
          <a:prstGeom prst="rect">
            <a:avLst/>
          </a:prstGeom>
        </p:spPr>
      </p:pic>
      <p:pic>
        <p:nvPicPr>
          <p:cNvPr id="6" name="Picture 5"/>
          <p:cNvPicPr>
            <a:picLocks noChangeAspect="1"/>
          </p:cNvPicPr>
          <p:nvPr/>
        </p:nvPicPr>
        <p:blipFill>
          <a:blip r:embed="rId3"/>
          <a:stretch>
            <a:fillRect/>
          </a:stretch>
        </p:blipFill>
        <p:spPr>
          <a:xfrm>
            <a:off x="2076763" y="1169139"/>
            <a:ext cx="5904656" cy="4807330"/>
          </a:xfrm>
          <a:prstGeom prst="rect">
            <a:avLst/>
          </a:prstGeom>
        </p:spPr>
      </p:pic>
      <p:pic>
        <p:nvPicPr>
          <p:cNvPr id="7" name="Picture 2" descr="https://s3.amazonaws.com/dev.assets.neo4j.com/wp-content/uploads/2013/08/provontolog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3" y="2083433"/>
            <a:ext cx="2257266" cy="25292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094" y="4727852"/>
            <a:ext cx="2336665" cy="461665"/>
          </a:xfrm>
          <a:prstGeom prst="rect">
            <a:avLst/>
          </a:prstGeom>
        </p:spPr>
        <p:txBody>
          <a:bodyPr wrap="square">
            <a:spAutoFit/>
          </a:bodyPr>
          <a:lstStyle/>
          <a:p>
            <a:r>
              <a:rPr lang="en-AU" sz="1200" dirty="0"/>
              <a:t>https://neo4j.com/blog/using-owl-with-neo4j/</a:t>
            </a:r>
          </a:p>
        </p:txBody>
      </p:sp>
    </p:spTree>
    <p:extLst>
      <p:ext uri="{BB962C8B-B14F-4D97-AF65-F5344CB8AC3E}">
        <p14:creationId xmlns:p14="http://schemas.microsoft.com/office/powerpoint/2010/main" val="110811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p:txBody>
          <a:bodyPr/>
          <a:lstStyle/>
          <a:p>
            <a:endParaRPr lang="en-US"/>
          </a:p>
        </p:txBody>
      </p:sp>
      <p:grpSp>
        <p:nvGrpSpPr>
          <p:cNvPr id="46" name="Group 155"/>
          <p:cNvGrpSpPr>
            <a:grpSpLocks/>
          </p:cNvGrpSpPr>
          <p:nvPr/>
        </p:nvGrpSpPr>
        <p:grpSpPr bwMode="auto">
          <a:xfrm>
            <a:off x="34925" y="557213"/>
            <a:ext cx="4105275" cy="5807075"/>
            <a:chOff x="22" y="351"/>
            <a:chExt cx="2586" cy="3658"/>
          </a:xfrm>
        </p:grpSpPr>
        <p:cxnSp>
          <p:nvCxnSpPr>
            <p:cNvPr id="47" name="AutoShape 69"/>
            <p:cNvCxnSpPr>
              <a:cxnSpLocks noChangeShapeType="1"/>
              <a:stCxn id="48" idx="1"/>
              <a:endCxn id="51" idx="0"/>
            </p:cNvCxnSpPr>
            <p:nvPr/>
          </p:nvCxnSpPr>
          <p:spPr bwMode="auto">
            <a:xfrm rot="10800000" flipH="1" flipV="1">
              <a:off x="204" y="530"/>
              <a:ext cx="408" cy="339"/>
            </a:xfrm>
            <a:prstGeom prst="bentConnector4">
              <a:avLst>
                <a:gd name="adj1" fmla="val -35296"/>
                <a:gd name="adj2" fmla="val 7640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48" name="Text Box 75"/>
            <p:cNvSpPr txBox="1">
              <a:spLocks noChangeArrowheads="1"/>
            </p:cNvSpPr>
            <p:nvPr/>
          </p:nvSpPr>
          <p:spPr bwMode="auto">
            <a:xfrm>
              <a:off x="204" y="351"/>
              <a:ext cx="2404" cy="35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49" name="Text Box 123"/>
            <p:cNvSpPr txBox="1">
              <a:spLocks noChangeArrowheads="1"/>
            </p:cNvSpPr>
            <p:nvPr/>
          </p:nvSpPr>
          <p:spPr bwMode="auto">
            <a:xfrm>
              <a:off x="22" y="1345"/>
              <a:ext cx="1180" cy="1556"/>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2000">
                  <a:solidFill>
                    <a:srgbClr val="000000"/>
                  </a:solidFill>
                  <a:latin typeface="Arial" charset="0"/>
                </a:rPr>
                <a:t>parse HTML/XML files for texts.</a:t>
              </a:r>
            </a:p>
            <a:p>
              <a:pPr>
                <a:buFontTx/>
                <a:buChar char="•"/>
              </a:pPr>
              <a:r>
                <a:rPr lang="en-AU" sz="2000">
                  <a:solidFill>
                    <a:srgbClr val="000000"/>
                  </a:solidFill>
                  <a:latin typeface="Arial" charset="0"/>
                </a:rPr>
                <a:t>segment texts to identify sentences.</a:t>
              </a:r>
            </a:p>
            <a:p>
              <a:pPr>
                <a:buFontTx/>
                <a:buChar char="•"/>
              </a:pPr>
              <a:r>
                <a:rPr lang="en-AU" sz="2000" b="1">
                  <a:solidFill>
                    <a:srgbClr val="CC0000"/>
                  </a:solidFill>
                  <a:latin typeface="Arial" charset="0"/>
                </a:rPr>
                <a:t>remove noise</a:t>
              </a:r>
              <a:r>
                <a:rPr lang="en-AU" sz="2000">
                  <a:solidFill>
                    <a:srgbClr val="000000"/>
                  </a:solidFill>
                  <a:latin typeface="Arial" charset="0"/>
                </a:rPr>
                <a:t>.</a:t>
              </a:r>
            </a:p>
          </p:txBody>
        </p:sp>
        <p:cxnSp>
          <p:nvCxnSpPr>
            <p:cNvPr id="50" name="AutoShape 125"/>
            <p:cNvCxnSpPr>
              <a:cxnSpLocks noChangeShapeType="1"/>
              <a:stCxn id="51" idx="2"/>
              <a:endCxn id="49"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51" name="Text Box 135">
              <a:hlinkClick r:id="rId2"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600" b="1">
                  <a:solidFill>
                    <a:srgbClr val="FFFFFF"/>
                  </a:solidFill>
                  <a:latin typeface="Arial" charset="0"/>
                </a:rPr>
                <a:t>Text Preprocessing</a:t>
              </a:r>
            </a:p>
          </p:txBody>
        </p:sp>
        <p:sp>
          <p:nvSpPr>
            <p:cNvPr id="52" name="Rectangle 145"/>
            <p:cNvSpPr>
              <a:spLocks noChangeArrowheads="1"/>
            </p:cNvSpPr>
            <p:nvPr/>
          </p:nvSpPr>
          <p:spPr bwMode="auto">
            <a:xfrm>
              <a:off x="22" y="3177"/>
              <a:ext cx="1180" cy="832"/>
            </a:xfrm>
            <a:prstGeom prst="rect">
              <a:avLst/>
            </a:prstGeom>
            <a:solidFill>
              <a:srgbClr val="000099">
                <a:alpha val="5098"/>
              </a:srgbClr>
            </a:solidFill>
            <a:ln w="9525">
              <a:solidFill>
                <a:schemeClr val="tx1"/>
              </a:solidFill>
              <a:miter lim="800000"/>
              <a:headEnd/>
              <a:tailEnd/>
            </a:ln>
          </p:spPr>
          <p:txBody>
            <a:bodyPr>
              <a:spAutoFit/>
            </a:bodyPr>
            <a:lstStyle/>
            <a:p>
              <a:r>
                <a:rPr lang="en-AU" sz="2000">
                  <a:solidFill>
                    <a:srgbClr val="000099"/>
                  </a:solidFill>
                </a:rPr>
                <a:t>...</a:t>
              </a:r>
              <a:r>
                <a:rPr lang="en-AU" sz="2000" i="1">
                  <a:solidFill>
                    <a:srgbClr val="000099"/>
                  </a:solidFill>
                </a:rPr>
                <a:t>University of WA… universities of Perth...</a:t>
              </a:r>
            </a:p>
          </p:txBody>
        </p:sp>
      </p:grpSp>
      <p:grpSp>
        <p:nvGrpSpPr>
          <p:cNvPr id="53" name="Group 156"/>
          <p:cNvGrpSpPr>
            <a:grpSpLocks/>
          </p:cNvGrpSpPr>
          <p:nvPr/>
        </p:nvGrpSpPr>
        <p:grpSpPr bwMode="auto">
          <a:xfrm>
            <a:off x="971550" y="1306513"/>
            <a:ext cx="3816350" cy="5059362"/>
            <a:chOff x="612" y="823"/>
            <a:chExt cx="2404" cy="3187"/>
          </a:xfrm>
        </p:grpSpPr>
        <p:sp>
          <p:nvSpPr>
            <p:cNvPr id="54" name="Text Box 126"/>
            <p:cNvSpPr txBox="1">
              <a:spLocks noChangeArrowheads="1"/>
            </p:cNvSpPr>
            <p:nvPr/>
          </p:nvSpPr>
          <p:spPr bwMode="auto">
            <a:xfrm>
              <a:off x="1247" y="1344"/>
              <a:ext cx="1769" cy="1748"/>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2000" dirty="0">
                  <a:solidFill>
                    <a:srgbClr val="000000"/>
                  </a:solidFill>
                  <a:latin typeface="Arial" charset="0"/>
                </a:rPr>
                <a:t>parse sentences for part-of-speech and grammatical information.</a:t>
              </a:r>
            </a:p>
            <a:p>
              <a:pPr>
                <a:buFontTx/>
                <a:buChar char="•"/>
              </a:pPr>
              <a:r>
                <a:rPr lang="en-AU" sz="2000" b="1" dirty="0">
                  <a:solidFill>
                    <a:srgbClr val="CC0000"/>
                  </a:solidFill>
                  <a:latin typeface="Arial" charset="0"/>
                </a:rPr>
                <a:t>extract noun phrases</a:t>
              </a:r>
              <a:r>
                <a:rPr lang="en-AU" sz="2000" dirty="0">
                  <a:solidFill>
                    <a:srgbClr val="000000"/>
                  </a:solidFill>
                  <a:latin typeface="Arial" charset="0"/>
                </a:rPr>
                <a:t> as term candidates and measure their </a:t>
              </a:r>
              <a:r>
                <a:rPr lang="en-AU" sz="2000" dirty="0" err="1">
                  <a:solidFill>
                    <a:srgbClr val="000000"/>
                  </a:solidFill>
                  <a:latin typeface="Arial" charset="0"/>
                </a:rPr>
                <a:t>collocational</a:t>
              </a:r>
              <a:r>
                <a:rPr lang="en-AU" sz="2000" dirty="0">
                  <a:solidFill>
                    <a:srgbClr val="000000"/>
                  </a:solidFill>
                  <a:latin typeface="Arial" charset="0"/>
                </a:rPr>
                <a:t> strength (i.e. </a:t>
              </a:r>
              <a:r>
                <a:rPr lang="en-AU" sz="2000" b="1" dirty="0" err="1">
                  <a:solidFill>
                    <a:srgbClr val="CC0000"/>
                  </a:solidFill>
                  <a:latin typeface="Arial" charset="0"/>
                </a:rPr>
                <a:t>unithood</a:t>
              </a:r>
              <a:r>
                <a:rPr lang="en-AU" sz="2000" dirty="0">
                  <a:solidFill>
                    <a:srgbClr val="000000"/>
                  </a:solidFill>
                  <a:latin typeface="Arial" charset="0"/>
                </a:rPr>
                <a:t>).</a:t>
              </a:r>
            </a:p>
          </p:txBody>
        </p:sp>
        <p:cxnSp>
          <p:nvCxnSpPr>
            <p:cNvPr id="55" name="AutoShape 129"/>
            <p:cNvCxnSpPr>
              <a:cxnSpLocks noChangeShapeType="1"/>
              <a:stCxn id="56" idx="2"/>
              <a:endCxn id="54"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56" name="Text Box 132">
              <a:hlinkClick r:id="rId2"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600" b="1">
                  <a:solidFill>
                    <a:srgbClr val="FFFFFF"/>
                  </a:solidFill>
                  <a:latin typeface="Arial" charset="0"/>
                </a:rPr>
                <a:t>Text Processing</a:t>
              </a:r>
            </a:p>
          </p:txBody>
        </p:sp>
        <p:cxnSp>
          <p:nvCxnSpPr>
            <p:cNvPr id="57" name="AutoShape 137"/>
            <p:cNvCxnSpPr>
              <a:cxnSpLocks noChangeShapeType="1"/>
              <a:stCxn id="51" idx="3"/>
              <a:endCxn id="56" idx="1"/>
            </p:cNvCxnSpPr>
            <p:nvPr/>
          </p:nvCxnSpPr>
          <p:spPr bwMode="auto">
            <a:xfrm>
              <a:off x="1066" y="1050"/>
              <a:ext cx="680"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58" name="Text Box 141"/>
            <p:cNvSpPr txBox="1">
              <a:spLocks noChangeArrowheads="1"/>
            </p:cNvSpPr>
            <p:nvPr/>
          </p:nvSpPr>
          <p:spPr bwMode="auto">
            <a:xfrm>
              <a:off x="1157" y="823"/>
              <a:ext cx="45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2000" dirty="0">
                  <a:solidFill>
                    <a:srgbClr val="000000"/>
                  </a:solidFill>
                  <a:latin typeface="Arial" charset="0"/>
                </a:rPr>
                <a:t>texts</a:t>
              </a:r>
            </a:p>
          </p:txBody>
        </p:sp>
        <p:sp>
          <p:nvSpPr>
            <p:cNvPr id="59" name="Rectangle 144"/>
            <p:cNvSpPr>
              <a:spLocks noChangeArrowheads="1"/>
            </p:cNvSpPr>
            <p:nvPr/>
          </p:nvSpPr>
          <p:spPr bwMode="auto">
            <a:xfrm>
              <a:off x="1247" y="3369"/>
              <a:ext cx="1769" cy="640"/>
            </a:xfrm>
            <a:prstGeom prst="rect">
              <a:avLst/>
            </a:prstGeom>
            <a:solidFill>
              <a:srgbClr val="000099">
                <a:alpha val="5098"/>
              </a:srgbClr>
            </a:solidFill>
            <a:ln w="9525">
              <a:solidFill>
                <a:schemeClr val="tx1"/>
              </a:solidFill>
              <a:miter lim="800000"/>
              <a:headEnd/>
              <a:tailEnd/>
            </a:ln>
          </p:spPr>
          <p:txBody>
            <a:bodyPr>
              <a:spAutoFit/>
            </a:bodyPr>
            <a:lstStyle/>
            <a:p>
              <a:r>
                <a:rPr lang="en-AU" sz="2000">
                  <a:solidFill>
                    <a:srgbClr val="000000"/>
                  </a:solidFill>
                </a:rPr>
                <a:t>...</a:t>
              </a:r>
              <a:r>
                <a:rPr lang="en-AU" sz="2000" b="1" i="1">
                  <a:solidFill>
                    <a:srgbClr val="000099"/>
                  </a:solidFill>
                </a:rPr>
                <a:t>[University of WA]</a:t>
              </a:r>
              <a:r>
                <a:rPr lang="en-AU" sz="2000">
                  <a:solidFill>
                    <a:srgbClr val="000000"/>
                  </a:solidFill>
                </a:rPr>
                <a:t>…</a:t>
              </a:r>
              <a:r>
                <a:rPr lang="en-AU" sz="2000" b="1" i="1">
                  <a:solidFill>
                    <a:srgbClr val="000099"/>
                  </a:solidFill>
                </a:rPr>
                <a:t>[universities] of [Perth]</a:t>
              </a:r>
              <a:r>
                <a:rPr lang="en-AU" sz="2000">
                  <a:solidFill>
                    <a:srgbClr val="000000"/>
                  </a:solidFill>
                </a:rPr>
                <a:t>….</a:t>
              </a:r>
            </a:p>
          </p:txBody>
        </p:sp>
        <p:cxnSp>
          <p:nvCxnSpPr>
            <p:cNvPr id="60" name="AutoShape 152"/>
            <p:cNvCxnSpPr>
              <a:cxnSpLocks noChangeShapeType="1"/>
              <a:stCxn id="52" idx="2"/>
              <a:endCxn id="59" idx="2"/>
            </p:cNvCxnSpPr>
            <p:nvPr/>
          </p:nvCxnSpPr>
          <p:spPr bwMode="auto">
            <a:xfrm rot="16200000" flipH="1">
              <a:off x="1371" y="3250"/>
              <a:ext cx="1" cy="1520"/>
            </a:xfrm>
            <a:prstGeom prst="bentConnector3">
              <a:avLst>
                <a:gd name="adj1" fmla="val 14400005"/>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61" name="Group 157"/>
          <p:cNvGrpSpPr>
            <a:grpSpLocks/>
          </p:cNvGrpSpPr>
          <p:nvPr/>
        </p:nvGrpSpPr>
        <p:grpSpPr bwMode="auto">
          <a:xfrm>
            <a:off x="3384550" y="1287463"/>
            <a:ext cx="3779838" cy="5080000"/>
            <a:chOff x="2132" y="811"/>
            <a:chExt cx="2381" cy="3200"/>
          </a:xfrm>
        </p:grpSpPr>
        <p:sp>
          <p:nvSpPr>
            <p:cNvPr id="62" name="Text Box 142"/>
            <p:cNvSpPr txBox="1">
              <a:spLocks noChangeArrowheads="1"/>
            </p:cNvSpPr>
            <p:nvPr/>
          </p:nvSpPr>
          <p:spPr bwMode="auto">
            <a:xfrm>
              <a:off x="2472" y="811"/>
              <a:ext cx="952" cy="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2000">
                  <a:solidFill>
                    <a:srgbClr val="000000"/>
                  </a:solidFill>
                  <a:latin typeface="Arial" charset="0"/>
                </a:rPr>
                <a:t>term candidates</a:t>
              </a:r>
            </a:p>
          </p:txBody>
        </p:sp>
        <p:sp>
          <p:nvSpPr>
            <p:cNvPr id="63" name="Text Box 127"/>
            <p:cNvSpPr txBox="1">
              <a:spLocks noChangeArrowheads="1"/>
            </p:cNvSpPr>
            <p:nvPr/>
          </p:nvSpPr>
          <p:spPr bwMode="auto">
            <a:xfrm>
              <a:off x="3061" y="1344"/>
              <a:ext cx="1452" cy="13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2000">
                  <a:solidFill>
                    <a:srgbClr val="000000"/>
                  </a:solidFill>
                  <a:latin typeface="Arial" charset="0"/>
                </a:rPr>
                <a:t>determine the relevance of term candidates with respect to a domain (i.e. </a:t>
              </a:r>
              <a:r>
                <a:rPr lang="en-AU" sz="2000" b="1">
                  <a:solidFill>
                    <a:srgbClr val="CC0000"/>
                  </a:solidFill>
                  <a:latin typeface="Arial" charset="0"/>
                </a:rPr>
                <a:t>termhood</a:t>
              </a:r>
              <a:r>
                <a:rPr lang="en-AU" sz="2000">
                  <a:solidFill>
                    <a:srgbClr val="000000"/>
                  </a:solidFill>
                  <a:latin typeface="Arial" charset="0"/>
                </a:rPr>
                <a:t>) using text corpora.</a:t>
              </a:r>
            </a:p>
          </p:txBody>
        </p:sp>
        <p:cxnSp>
          <p:nvCxnSpPr>
            <p:cNvPr id="64" name="AutoShape 130"/>
            <p:cNvCxnSpPr>
              <a:cxnSpLocks noChangeShapeType="1"/>
              <a:stCxn id="65" idx="2"/>
              <a:endCxn id="63"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5" name="Text Box 133">
              <a:hlinkClick r:id="rId2"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600" b="1">
                  <a:solidFill>
                    <a:srgbClr val="FFFFFF"/>
                  </a:solidFill>
                  <a:latin typeface="Arial" charset="0"/>
                </a:rPr>
                <a:t>Term Recognition</a:t>
              </a:r>
            </a:p>
          </p:txBody>
        </p:sp>
        <p:cxnSp>
          <p:nvCxnSpPr>
            <p:cNvPr id="66" name="AutoShape 136"/>
            <p:cNvCxnSpPr>
              <a:cxnSpLocks noChangeShapeType="1"/>
              <a:stCxn id="56" idx="3"/>
              <a:endCxn id="65" idx="1"/>
            </p:cNvCxnSpPr>
            <p:nvPr/>
          </p:nvCxnSpPr>
          <p:spPr bwMode="auto">
            <a:xfrm flipV="1">
              <a:off x="2517" y="1049"/>
              <a:ext cx="862"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67" name="Rectangle 146"/>
            <p:cNvSpPr>
              <a:spLocks noChangeArrowheads="1"/>
            </p:cNvSpPr>
            <p:nvPr/>
          </p:nvSpPr>
          <p:spPr bwMode="auto">
            <a:xfrm>
              <a:off x="3062" y="2795"/>
              <a:ext cx="1451" cy="1216"/>
            </a:xfrm>
            <a:prstGeom prst="rect">
              <a:avLst/>
            </a:prstGeom>
            <a:solidFill>
              <a:srgbClr val="000099">
                <a:alpha val="5098"/>
              </a:srgbClr>
            </a:solidFill>
            <a:ln w="9525">
              <a:solidFill>
                <a:schemeClr val="tx1"/>
              </a:solidFill>
              <a:miter lim="800000"/>
              <a:headEnd/>
              <a:tailEnd/>
            </a:ln>
          </p:spPr>
          <p:txBody>
            <a:bodyPr>
              <a:spAutoFit/>
            </a:bodyPr>
            <a:lstStyle/>
            <a:p>
              <a:r>
                <a:rPr lang="en-AU" sz="2000" b="1" i="1">
                  <a:solidFill>
                    <a:srgbClr val="000099"/>
                  </a:solidFill>
                </a:rPr>
                <a:t>[University of WA]</a:t>
              </a:r>
            </a:p>
            <a:p>
              <a:r>
                <a:rPr lang="en-AU" sz="2000" b="1" i="1">
                  <a:solidFill>
                    <a:srgbClr val="000099"/>
                  </a:solidFill>
                </a:rPr>
                <a:t>[education]</a:t>
              </a:r>
            </a:p>
            <a:p>
              <a:r>
                <a:rPr lang="en-AU" sz="2000" b="1" i="1">
                  <a:solidFill>
                    <a:srgbClr val="000099"/>
                  </a:solidFill>
                </a:rPr>
                <a:t>[next year]</a:t>
              </a:r>
            </a:p>
            <a:p>
              <a:r>
                <a:rPr lang="en-AU" sz="2000" b="1" i="1">
                  <a:solidFill>
                    <a:srgbClr val="000099"/>
                  </a:solidFill>
                </a:rPr>
                <a:t>[Perth]</a:t>
              </a:r>
            </a:p>
            <a:p>
              <a:r>
                <a:rPr lang="en-AU" sz="2000">
                  <a:solidFill>
                    <a:srgbClr val="000099"/>
                  </a:solidFill>
                </a:rPr>
                <a:t>…</a:t>
              </a:r>
            </a:p>
          </p:txBody>
        </p:sp>
        <p:cxnSp>
          <p:nvCxnSpPr>
            <p:cNvPr id="68" name="AutoShape 153"/>
            <p:cNvCxnSpPr>
              <a:cxnSpLocks noChangeShapeType="1"/>
              <a:stCxn id="59" idx="2"/>
              <a:endCxn id="67" idx="2"/>
            </p:cNvCxnSpPr>
            <p:nvPr/>
          </p:nvCxnSpPr>
          <p:spPr bwMode="auto">
            <a:xfrm rot="16200000" flipH="1">
              <a:off x="2959" y="3182"/>
              <a:ext cx="2" cy="1656"/>
            </a:xfrm>
            <a:prstGeom prst="bentConnector3">
              <a:avLst>
                <a:gd name="adj1" fmla="val 730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69" name="Group 158"/>
          <p:cNvGrpSpPr>
            <a:grpSpLocks/>
          </p:cNvGrpSpPr>
          <p:nvPr/>
        </p:nvGrpSpPr>
        <p:grpSpPr bwMode="auto">
          <a:xfrm>
            <a:off x="6013450" y="619125"/>
            <a:ext cx="2825750" cy="5748338"/>
            <a:chOff x="3788" y="390"/>
            <a:chExt cx="1780" cy="3621"/>
          </a:xfrm>
        </p:grpSpPr>
        <p:cxnSp>
          <p:nvCxnSpPr>
            <p:cNvPr id="70" name="AutoShape 21"/>
            <p:cNvCxnSpPr>
              <a:cxnSpLocks noChangeShapeType="1"/>
              <a:stCxn id="74" idx="0"/>
              <a:endCxn id="71"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71"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200" b="1">
                  <a:solidFill>
                    <a:srgbClr val="000000"/>
                  </a:solidFill>
                </a:rPr>
                <a:t>Lightweight Ontologies</a:t>
              </a:r>
            </a:p>
          </p:txBody>
        </p:sp>
        <p:sp>
          <p:nvSpPr>
            <p:cNvPr id="72" name="Text Box 128"/>
            <p:cNvSpPr txBox="1">
              <a:spLocks noChangeArrowheads="1"/>
            </p:cNvSpPr>
            <p:nvPr/>
          </p:nvSpPr>
          <p:spPr bwMode="auto">
            <a:xfrm>
              <a:off x="4558" y="1344"/>
              <a:ext cx="1010" cy="980"/>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2000" b="1">
                  <a:solidFill>
                    <a:srgbClr val="CC0000"/>
                  </a:solidFill>
                  <a:latin typeface="Arial" charset="0"/>
                </a:rPr>
                <a:t>acquire semantic relations</a:t>
              </a:r>
              <a:r>
                <a:rPr lang="en-AU" sz="2000">
                  <a:solidFill>
                    <a:srgbClr val="000000"/>
                  </a:solidFill>
                  <a:latin typeface="Arial" charset="0"/>
                </a:rPr>
                <a:t> between terms.</a:t>
              </a:r>
            </a:p>
          </p:txBody>
        </p:sp>
        <p:cxnSp>
          <p:nvCxnSpPr>
            <p:cNvPr id="73" name="AutoShape 131"/>
            <p:cNvCxnSpPr>
              <a:cxnSpLocks noChangeShapeType="1"/>
              <a:stCxn id="74" idx="2"/>
              <a:endCxn id="72" idx="0"/>
            </p:cNvCxnSpPr>
            <p:nvPr/>
          </p:nvCxnSpPr>
          <p:spPr bwMode="auto">
            <a:xfrm rot="5400000">
              <a:off x="5049" y="1246"/>
              <a:ext cx="112" cy="85"/>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74" name="Text Box 134">
              <a:hlinkClick r:id="rId2"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600" b="1">
                  <a:solidFill>
                    <a:srgbClr val="FFFFFF"/>
                  </a:solidFill>
                  <a:latin typeface="Arial" charset="0"/>
                </a:rPr>
                <a:t>Relation Acquisition</a:t>
              </a:r>
            </a:p>
          </p:txBody>
        </p:sp>
        <p:cxnSp>
          <p:nvCxnSpPr>
            <p:cNvPr id="75" name="AutoShape 138"/>
            <p:cNvCxnSpPr>
              <a:cxnSpLocks noChangeShapeType="1"/>
              <a:stCxn id="65" idx="3"/>
              <a:endCxn id="74" idx="1"/>
            </p:cNvCxnSpPr>
            <p:nvPr/>
          </p:nvCxnSpPr>
          <p:spPr bwMode="auto">
            <a:xfrm>
              <a:off x="4195" y="1049"/>
              <a:ext cx="544" cy="2"/>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76" name="Text Box 143"/>
            <p:cNvSpPr txBox="1">
              <a:spLocks noChangeArrowheads="1"/>
            </p:cNvSpPr>
            <p:nvPr/>
          </p:nvSpPr>
          <p:spPr bwMode="auto">
            <a:xfrm>
              <a:off x="4196" y="800"/>
              <a:ext cx="544"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2000" dirty="0">
                  <a:solidFill>
                    <a:srgbClr val="000000"/>
                  </a:solidFill>
                  <a:latin typeface="Arial" charset="0"/>
                </a:rPr>
                <a:t>terms</a:t>
              </a:r>
            </a:p>
          </p:txBody>
        </p:sp>
        <p:sp>
          <p:nvSpPr>
            <p:cNvPr id="77" name="Rectangle 147"/>
            <p:cNvSpPr>
              <a:spLocks noChangeArrowheads="1"/>
            </p:cNvSpPr>
            <p:nvPr/>
          </p:nvSpPr>
          <p:spPr bwMode="auto">
            <a:xfrm>
              <a:off x="4558" y="2976"/>
              <a:ext cx="1010" cy="1028"/>
            </a:xfrm>
            <a:prstGeom prst="rect">
              <a:avLst/>
            </a:prstGeom>
            <a:solidFill>
              <a:srgbClr val="000099">
                <a:alpha val="5098"/>
              </a:srgbClr>
            </a:solidFill>
            <a:ln w="9525">
              <a:solidFill>
                <a:schemeClr val="tx1"/>
              </a:solidFill>
              <a:miter lim="800000"/>
              <a:headEnd/>
              <a:tailEnd/>
            </a:ln>
          </p:spPr>
          <p:txBody>
            <a:bodyPr>
              <a:spAutoFit/>
            </a:bodyPr>
            <a:lstStyle/>
            <a:p>
              <a:r>
                <a:rPr lang="en-AU" sz="2000">
                  <a:solidFill>
                    <a:srgbClr val="000000"/>
                  </a:solidFill>
                </a:rPr>
                <a:t>How is</a:t>
              </a:r>
              <a:r>
                <a:rPr lang="en-AU" sz="2000" b="1" i="1">
                  <a:solidFill>
                    <a:srgbClr val="000000"/>
                  </a:solidFill>
                </a:rPr>
                <a:t> </a:t>
              </a:r>
              <a:r>
                <a:rPr lang="en-AU" sz="2000" b="1" i="1">
                  <a:solidFill>
                    <a:srgbClr val="000099"/>
                  </a:solidFill>
                </a:rPr>
                <a:t>[University of WA]</a:t>
              </a:r>
              <a:r>
                <a:rPr lang="en-AU" sz="2000" b="1" i="1">
                  <a:solidFill>
                    <a:srgbClr val="000000"/>
                  </a:solidFill>
                </a:rPr>
                <a:t> </a:t>
              </a:r>
              <a:r>
                <a:rPr lang="en-AU" sz="2000">
                  <a:solidFill>
                    <a:srgbClr val="000000"/>
                  </a:solidFill>
                </a:rPr>
                <a:t>related to</a:t>
              </a:r>
              <a:r>
                <a:rPr lang="en-AU" sz="2000" b="1" i="1">
                  <a:solidFill>
                    <a:srgbClr val="000000"/>
                  </a:solidFill>
                </a:rPr>
                <a:t> </a:t>
              </a:r>
              <a:r>
                <a:rPr lang="en-AU" sz="2000" b="1" i="1">
                  <a:solidFill>
                    <a:srgbClr val="000099"/>
                  </a:solidFill>
                </a:rPr>
                <a:t>[education]</a:t>
              </a:r>
              <a:endParaRPr lang="en-AU" sz="2000">
                <a:solidFill>
                  <a:srgbClr val="000000"/>
                </a:solidFill>
              </a:endParaRPr>
            </a:p>
          </p:txBody>
        </p:sp>
        <p:cxnSp>
          <p:nvCxnSpPr>
            <p:cNvPr id="78" name="AutoShape 154"/>
            <p:cNvCxnSpPr>
              <a:cxnSpLocks noChangeShapeType="1"/>
              <a:stCxn id="67" idx="2"/>
              <a:endCxn id="77" idx="2"/>
            </p:cNvCxnSpPr>
            <p:nvPr/>
          </p:nvCxnSpPr>
          <p:spPr bwMode="auto">
            <a:xfrm rot="5400000" flipH="1" flipV="1">
              <a:off x="4422" y="3370"/>
              <a:ext cx="7" cy="1275"/>
            </a:xfrm>
            <a:prstGeom prst="bentConnector3">
              <a:avLst>
                <a:gd name="adj1" fmla="val -192960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
        <p:nvSpPr>
          <p:cNvPr id="2" name="Slide Number Placeholder 1"/>
          <p:cNvSpPr>
            <a:spLocks noGrp="1"/>
          </p:cNvSpPr>
          <p:nvPr>
            <p:ph type="sldNum" sz="quarter" idx="10"/>
          </p:nvPr>
        </p:nvSpPr>
        <p:spPr/>
        <p:txBody>
          <a:bodyPr/>
          <a:lstStyle/>
          <a:p>
            <a:r>
              <a:rPr lang="en-AU" smtClean="0"/>
              <a:t>1</a:t>
            </a:r>
            <a:endParaRPr lang="en-AU" dirty="0"/>
          </a:p>
        </p:txBody>
      </p:sp>
    </p:spTree>
    <p:extLst>
      <p:ext uri="{BB962C8B-B14F-4D97-AF65-F5344CB8AC3E}">
        <p14:creationId xmlns:p14="http://schemas.microsoft.com/office/powerpoint/2010/main" val="60305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ppt_x</p:attrName>
                                        </p:attrNameLst>
                                      </p:cBhvr>
                                      <p:tavLst>
                                        <p:tav tm="0">
                                          <p:val>
                                            <p:strVal val="#ppt_x-.2"/>
                                          </p:val>
                                        </p:tav>
                                        <p:tav tm="100000">
                                          <p:val>
                                            <p:strVal val="#ppt_x"/>
                                          </p:val>
                                        </p:tav>
                                      </p:tavLst>
                                    </p:anim>
                                    <p:anim calcmode="lin" valueType="num">
                                      <p:cBhvr>
                                        <p:cTn id="8" dur="10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9" dur="1000"/>
                                        <p:tgtEl>
                                          <p:spTgt spid="46"/>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1000" fill="hold"/>
                                        <p:tgtEl>
                                          <p:spTgt spid="53"/>
                                        </p:tgtEl>
                                        <p:attrNameLst>
                                          <p:attrName>ppt_x</p:attrName>
                                        </p:attrNameLst>
                                      </p:cBhvr>
                                      <p:tavLst>
                                        <p:tav tm="0">
                                          <p:val>
                                            <p:strVal val="#ppt_x-.2"/>
                                          </p:val>
                                        </p:tav>
                                        <p:tav tm="100000">
                                          <p:val>
                                            <p:strVal val="#ppt_x"/>
                                          </p:val>
                                        </p:tav>
                                      </p:tavLst>
                                    </p:anim>
                                    <p:anim calcmode="lin" valueType="num">
                                      <p:cBhvr>
                                        <p:cTn id="15" dur="1000" fill="hold"/>
                                        <p:tgtEl>
                                          <p:spTgt spid="53"/>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1000" fill="hold"/>
                                        <p:tgtEl>
                                          <p:spTgt spid="61"/>
                                        </p:tgtEl>
                                        <p:attrNameLst>
                                          <p:attrName>ppt_x</p:attrName>
                                        </p:attrNameLst>
                                      </p:cBhvr>
                                      <p:tavLst>
                                        <p:tav tm="0">
                                          <p:val>
                                            <p:strVal val="#ppt_x-.2"/>
                                          </p:val>
                                        </p:tav>
                                        <p:tav tm="100000">
                                          <p:val>
                                            <p:strVal val="#ppt_x"/>
                                          </p:val>
                                        </p:tav>
                                      </p:tavLst>
                                    </p:anim>
                                    <p:anim calcmode="lin" valueType="num">
                                      <p:cBhvr>
                                        <p:cTn id="22" dur="1000" fill="hold"/>
                                        <p:tgtEl>
                                          <p:spTgt spid="61"/>
                                        </p:tgtEl>
                                        <p:attrNameLst>
                                          <p:attrName>ppt_y</p:attrName>
                                        </p:attrNameLst>
                                      </p:cBhvr>
                                      <p:tavLst>
                                        <p:tav tm="0">
                                          <p:val>
                                            <p:strVal val="#ppt_y"/>
                                          </p:val>
                                        </p:tav>
                                        <p:tav tm="100000">
                                          <p:val>
                                            <p:strVal val="#ppt_y"/>
                                          </p:val>
                                        </p:tav>
                                      </p:tavLst>
                                    </p:anim>
                                    <p:animEffect transition="in" filter="wipe(right)" prLst="gradientSize: 0.1">
                                      <p:cBhvr>
                                        <p:cTn id="23" dur="1000"/>
                                        <p:tgtEl>
                                          <p:spTgt spid="61"/>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p:cTn id="28" dur="1000" fill="hold"/>
                                        <p:tgtEl>
                                          <p:spTgt spid="69"/>
                                        </p:tgtEl>
                                        <p:attrNameLst>
                                          <p:attrName>ppt_x</p:attrName>
                                        </p:attrNameLst>
                                      </p:cBhvr>
                                      <p:tavLst>
                                        <p:tav tm="0">
                                          <p:val>
                                            <p:strVal val="#ppt_x-.2"/>
                                          </p:val>
                                        </p:tav>
                                        <p:tav tm="100000">
                                          <p:val>
                                            <p:strVal val="#ppt_x"/>
                                          </p:val>
                                        </p:tav>
                                      </p:tavLst>
                                    </p:anim>
                                    <p:anim calcmode="lin" valueType="num">
                                      <p:cBhvr>
                                        <p:cTn id="29" dur="1000" fill="hold"/>
                                        <p:tgtEl>
                                          <p:spTgt spid="69"/>
                                        </p:tgtEl>
                                        <p:attrNameLst>
                                          <p:attrName>ppt_y</p:attrName>
                                        </p:attrNameLst>
                                      </p:cBhvr>
                                      <p:tavLst>
                                        <p:tav tm="0">
                                          <p:val>
                                            <p:strVal val="#ppt_y"/>
                                          </p:val>
                                        </p:tav>
                                        <p:tav tm="100000">
                                          <p:val>
                                            <p:strVal val="#ppt_y"/>
                                          </p:val>
                                        </p:tav>
                                      </p:tavLst>
                                    </p:anim>
                                    <p:animEffect transition="in" filter="wipe(right)" prLst="gradientSize: 0.1">
                                      <p:cBhvr>
                                        <p:cTn id="30"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179512" y="332309"/>
            <a:ext cx="6984776" cy="576411"/>
          </a:xfrm>
        </p:spPr>
        <p:txBody>
          <a:bodyPr/>
          <a:lstStyle/>
          <a:p>
            <a:r>
              <a:rPr lang="en-US" dirty="0" smtClean="0"/>
              <a:t>A semi-automatic ontology learning system</a:t>
            </a:r>
            <a:endParaRPr lang="en-US" dirty="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50330"/>
            <a:ext cx="6759575" cy="429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3275857" y="6237312"/>
            <a:ext cx="5868144" cy="3180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lvl="1">
              <a:lnSpc>
                <a:spcPct val="90000"/>
              </a:lnSpc>
              <a:spcBef>
                <a:spcPct val="20000"/>
              </a:spcBef>
            </a:pPr>
            <a:r>
              <a:rPr lang="en-AU" sz="1600" b="1" dirty="0" smtClean="0">
                <a:solidFill>
                  <a:srgbClr val="27348B"/>
                </a:solidFill>
              </a:rPr>
              <a:t>Wei </a:t>
            </a:r>
            <a:r>
              <a:rPr lang="en-AU" sz="1600" b="1" dirty="0">
                <a:solidFill>
                  <a:srgbClr val="27348B"/>
                </a:solidFill>
              </a:rPr>
              <a:t>Liu, </a:t>
            </a:r>
            <a:r>
              <a:rPr lang="en-AU" sz="1600" b="1" dirty="0" smtClean="0">
                <a:solidFill>
                  <a:srgbClr val="27348B"/>
                </a:solidFill>
              </a:rPr>
              <a:t>Arno </a:t>
            </a:r>
            <a:r>
              <a:rPr lang="en-AU" sz="1600" b="1" dirty="0" err="1">
                <a:solidFill>
                  <a:srgbClr val="27348B"/>
                </a:solidFill>
              </a:rPr>
              <a:t>Scharl</a:t>
            </a:r>
            <a:r>
              <a:rPr lang="en-AU" sz="1600" b="1" dirty="0">
                <a:solidFill>
                  <a:srgbClr val="27348B"/>
                </a:solidFill>
              </a:rPr>
              <a:t> &amp; </a:t>
            </a:r>
            <a:r>
              <a:rPr lang="en-AU" sz="1600" b="1" dirty="0" smtClean="0">
                <a:solidFill>
                  <a:srgbClr val="27348B"/>
                </a:solidFill>
              </a:rPr>
              <a:t>Albert </a:t>
            </a:r>
            <a:r>
              <a:rPr lang="en-AU" sz="1600" b="1" dirty="0" err="1">
                <a:solidFill>
                  <a:srgbClr val="27348B"/>
                </a:solidFill>
              </a:rPr>
              <a:t>Weischselbraun</a:t>
            </a:r>
            <a:r>
              <a:rPr lang="en-AU" sz="1600" b="1" dirty="0">
                <a:solidFill>
                  <a:srgbClr val="27348B"/>
                </a:solidFill>
              </a:rPr>
              <a:t>, 2005</a:t>
            </a:r>
          </a:p>
        </p:txBody>
      </p:sp>
      <p:sp>
        <p:nvSpPr>
          <p:cNvPr id="2" name="Slide Number Placeholder 1"/>
          <p:cNvSpPr>
            <a:spLocks noGrp="1"/>
          </p:cNvSpPr>
          <p:nvPr>
            <p:ph type="sldNum" sz="quarter" idx="10"/>
          </p:nvPr>
        </p:nvSpPr>
        <p:spPr/>
        <p:txBody>
          <a:bodyPr/>
          <a:lstStyle/>
          <a:p>
            <a:r>
              <a:rPr lang="en-AU" smtClean="0"/>
              <a:t>1</a:t>
            </a:r>
            <a:endParaRPr lang="en-AU" dirty="0"/>
          </a:p>
        </p:txBody>
      </p:sp>
    </p:spTree>
    <p:extLst>
      <p:ext uri="{BB962C8B-B14F-4D97-AF65-F5344CB8AC3E}">
        <p14:creationId xmlns:p14="http://schemas.microsoft.com/office/powerpoint/2010/main" val="3322002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467841" y="764530"/>
            <a:ext cx="6048375" cy="576411"/>
          </a:xfrm>
        </p:spPr>
        <p:txBody>
          <a:bodyPr/>
          <a:lstStyle/>
          <a:p>
            <a:r>
              <a:rPr lang="en-US" dirty="0" smtClean="0"/>
              <a:t>Results of climate change data analysis</a:t>
            </a:r>
            <a:endParaRPr lang="en-US" dirty="0"/>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989138"/>
            <a:ext cx="2884487" cy="3816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060575"/>
            <a:ext cx="3040063" cy="3816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r>
              <a:rPr lang="en-AU" smtClean="0"/>
              <a:t>1</a:t>
            </a:r>
            <a:endParaRPr lang="en-AU" dirty="0"/>
          </a:p>
        </p:txBody>
      </p:sp>
    </p:spTree>
    <p:extLst>
      <p:ext uri="{BB962C8B-B14F-4D97-AF65-F5344CB8AC3E}">
        <p14:creationId xmlns:p14="http://schemas.microsoft.com/office/powerpoint/2010/main" val="3398147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467841" y="764530"/>
            <a:ext cx="6048375" cy="576411"/>
          </a:xfrm>
        </p:spPr>
        <p:txBody>
          <a:bodyPr/>
          <a:lstStyle/>
          <a:p>
            <a:r>
              <a:rPr lang="en-US" dirty="0" smtClean="0"/>
              <a:t>Semantic Network </a:t>
            </a:r>
            <a:r>
              <a:rPr lang="en-US" dirty="0" err="1" smtClean="0"/>
              <a:t>Visualisation</a:t>
            </a:r>
            <a:endParaRPr lang="en-US" dirty="0"/>
          </a:p>
        </p:txBody>
      </p:sp>
      <p:pic>
        <p:nvPicPr>
          <p:cNvPr id="10" name="Picture 2" descr="New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74763" y="1785938"/>
            <a:ext cx="6623050" cy="4357687"/>
          </a:xfrm>
          <a:prstGeom prst="rect">
            <a:avLst/>
          </a:prstGeom>
          <a:noFill/>
        </p:spPr>
      </p:pic>
      <p:sp>
        <p:nvSpPr>
          <p:cNvPr id="2" name="Slide Number Placeholder 1"/>
          <p:cNvSpPr>
            <a:spLocks noGrp="1"/>
          </p:cNvSpPr>
          <p:nvPr>
            <p:ph type="sldNum" sz="quarter" idx="10"/>
          </p:nvPr>
        </p:nvSpPr>
        <p:spPr/>
        <p:txBody>
          <a:bodyPr/>
          <a:lstStyle/>
          <a:p>
            <a:r>
              <a:rPr lang="en-AU" smtClean="0"/>
              <a:t>1</a:t>
            </a:r>
            <a:endParaRPr lang="en-AU" dirty="0"/>
          </a:p>
        </p:txBody>
      </p:sp>
    </p:spTree>
    <p:extLst>
      <p:ext uri="{BB962C8B-B14F-4D97-AF65-F5344CB8AC3E}">
        <p14:creationId xmlns:p14="http://schemas.microsoft.com/office/powerpoint/2010/main" val="4039558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p:txBody>
          <a:bodyPr/>
          <a:lstStyle/>
          <a:p>
            <a:r>
              <a:rPr lang="en-US" dirty="0" smtClean="0"/>
              <a:t>Spreading Activation</a:t>
            </a:r>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30288" y="1785938"/>
            <a:ext cx="7112000" cy="4357687"/>
          </a:xfrm>
          <a:prstGeom prst="rect">
            <a:avLst/>
          </a:prstGeom>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76325" y="1785938"/>
            <a:ext cx="7019925" cy="4357687"/>
          </a:xfrm>
          <a:prstGeom prst="rect">
            <a:avLst/>
          </a:prstGeom>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96950" y="1785938"/>
            <a:ext cx="7178675" cy="4357687"/>
          </a:xfrm>
          <a:prstGeom prst="rect">
            <a:avLst/>
          </a:prstGeom>
        </p:spPr>
      </p:pic>
      <p:sp>
        <p:nvSpPr>
          <p:cNvPr id="2" name="Slide Number Placeholder 1"/>
          <p:cNvSpPr>
            <a:spLocks noGrp="1"/>
          </p:cNvSpPr>
          <p:nvPr>
            <p:ph type="sldNum" sz="quarter" idx="10"/>
          </p:nvPr>
        </p:nvSpPr>
        <p:spPr/>
        <p:txBody>
          <a:bodyPr/>
          <a:lstStyle/>
          <a:p>
            <a:r>
              <a:rPr lang="en-AU" smtClean="0"/>
              <a:t>1</a:t>
            </a:r>
            <a:endParaRPr lang="en-AU" dirty="0"/>
          </a:p>
        </p:txBody>
      </p:sp>
    </p:spTree>
    <p:extLst>
      <p:ext uri="{BB962C8B-B14F-4D97-AF65-F5344CB8AC3E}">
        <p14:creationId xmlns:p14="http://schemas.microsoft.com/office/powerpoint/2010/main" val="3370481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68312" y="625795"/>
            <a:ext cx="6048375" cy="576411"/>
          </a:xfrm>
        </p:spPr>
        <p:txBody>
          <a:bodyPr/>
          <a:lstStyle/>
          <a:p>
            <a:r>
              <a:rPr lang="en-AU" dirty="0" smtClean="0"/>
              <a:t>Outline</a:t>
            </a:r>
            <a:endParaRPr lang="en-AU" dirty="0"/>
          </a:p>
        </p:txBody>
      </p:sp>
      <p:sp>
        <p:nvSpPr>
          <p:cNvPr id="3" name="Slide Number Placeholder 2"/>
          <p:cNvSpPr>
            <a:spLocks noGrp="1"/>
          </p:cNvSpPr>
          <p:nvPr>
            <p:ph type="sldNum" sz="quarter" idx="10"/>
          </p:nvPr>
        </p:nvSpPr>
        <p:spPr/>
        <p:txBody>
          <a:bodyPr/>
          <a:lstStyle/>
          <a:p>
            <a:fld id="{3D7DE1A9-329B-734D-93C3-546967996293}" type="slidenum">
              <a:rPr lang="en-AU" smtClean="0"/>
              <a:t>2</a:t>
            </a:fld>
            <a:fld id="{58C04F4F-BEF0-FA41-8AF6-98D76608D8CB}" type="slidenum">
              <a:rPr lang="en-AU" smtClean="0"/>
              <a:t>2</a:t>
            </a:fld>
            <a:r>
              <a:rPr lang="en-AU" smtClean="0"/>
              <a:t>1</a:t>
            </a:r>
            <a:endParaRPr lang="en-AU" dirty="0"/>
          </a:p>
        </p:txBody>
      </p:sp>
      <p:sp>
        <p:nvSpPr>
          <p:cNvPr id="4" name="Content Placeholder 3"/>
          <p:cNvSpPr>
            <a:spLocks noGrp="1"/>
          </p:cNvSpPr>
          <p:nvPr>
            <p:ph sz="quarter" idx="17"/>
          </p:nvPr>
        </p:nvSpPr>
        <p:spPr/>
        <p:txBody>
          <a:bodyPr>
            <a:normAutofit/>
          </a:bodyPr>
          <a:lstStyle/>
          <a:p>
            <a:r>
              <a:rPr lang="en-AU" dirty="0" smtClean="0"/>
              <a:t>Text Mining</a:t>
            </a:r>
          </a:p>
          <a:p>
            <a:r>
              <a:rPr lang="en-AU" dirty="0" smtClean="0"/>
              <a:t>Information Extraction</a:t>
            </a:r>
          </a:p>
          <a:p>
            <a:r>
              <a:rPr lang="en-AU" dirty="0" smtClean="0"/>
              <a:t>Word </a:t>
            </a:r>
            <a:r>
              <a:rPr lang="en-AU" dirty="0" err="1" smtClean="0"/>
              <a:t>Embeddings</a:t>
            </a:r>
            <a:endParaRPr lang="en-AU" dirty="0" smtClean="0"/>
          </a:p>
          <a:p>
            <a:r>
              <a:rPr lang="en-AU" dirty="0" smtClean="0"/>
              <a:t>Topic Modelling</a:t>
            </a:r>
          </a:p>
          <a:p>
            <a:r>
              <a:rPr lang="en-AU" dirty="0" smtClean="0">
                <a:solidFill>
                  <a:schemeClr val="bg1">
                    <a:lumMod val="75000"/>
                  </a:schemeClr>
                </a:solidFill>
              </a:rPr>
              <a:t>Sentiment Detection</a:t>
            </a:r>
          </a:p>
          <a:p>
            <a:pPr marL="457188" lvl="1" indent="0">
              <a:buNone/>
            </a:pPr>
            <a:endParaRPr lang="en-AU" dirty="0"/>
          </a:p>
        </p:txBody>
      </p:sp>
      <p:graphicFrame>
        <p:nvGraphicFramePr>
          <p:cNvPr id="6" name="Content Placeholder 4"/>
          <p:cNvGraphicFramePr>
            <a:graphicFrameLocks/>
          </p:cNvGraphicFramePr>
          <p:nvPr>
            <p:extLst>
              <p:ext uri="{D42A27DB-BD31-4B8C-83A1-F6EECF244321}">
                <p14:modId xmlns:p14="http://schemas.microsoft.com/office/powerpoint/2010/main" val="3073180739"/>
              </p:ext>
            </p:extLst>
          </p:nvPr>
        </p:nvGraphicFramePr>
        <p:xfrm>
          <a:off x="3417455" y="2179782"/>
          <a:ext cx="5475026" cy="4268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5756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normAutofit/>
          </a:bodyPr>
          <a:lstStyle/>
          <a:p>
            <a:r>
              <a:rPr lang="en-AU" dirty="0" smtClean="0"/>
              <a:t>Knowledge Graph Construction From Text </a:t>
            </a:r>
            <a:endParaRPr lang="en-AU" dirty="0"/>
          </a:p>
        </p:txBody>
      </p:sp>
      <p:sp>
        <p:nvSpPr>
          <p:cNvPr id="3" name="Slide Number Placeholder 2"/>
          <p:cNvSpPr>
            <a:spLocks noGrp="1"/>
          </p:cNvSpPr>
          <p:nvPr>
            <p:ph type="sldNum" sz="quarter" idx="10"/>
          </p:nvPr>
        </p:nvSpPr>
        <p:spPr/>
        <p:txBody>
          <a:bodyPr/>
          <a:lstStyle/>
          <a:p>
            <a:fld id="{3D7DE1A9-329B-734D-93C3-546967996293}" type="slidenum">
              <a:rPr lang="en-AU" smtClean="0"/>
              <a:t>20</a:t>
            </a:fld>
            <a:fld id="{58C04F4F-BEF0-FA41-8AF6-98D76608D8CB}" type="slidenum">
              <a:rPr lang="en-AU" smtClean="0"/>
              <a:t>20</a:t>
            </a:fld>
            <a:r>
              <a:rPr lang="en-AU" smtClean="0"/>
              <a:t>1</a:t>
            </a:r>
            <a:endParaRPr lang="en-AU" dirty="0"/>
          </a:p>
        </p:txBody>
      </p:sp>
      <p:sp>
        <p:nvSpPr>
          <p:cNvPr id="4" name="Content Placeholder 3"/>
          <p:cNvSpPr>
            <a:spLocks noGrp="1"/>
          </p:cNvSpPr>
          <p:nvPr>
            <p:ph sz="quarter" idx="17"/>
          </p:nvPr>
        </p:nvSpPr>
        <p:spPr/>
        <p:txBody>
          <a:bodyPr>
            <a:normAutofit/>
          </a:bodyPr>
          <a:lstStyle/>
          <a:p>
            <a:r>
              <a:rPr lang="en-AU" dirty="0" smtClean="0"/>
              <a:t>A knowledge graph (KG) is a graph-structured knowledge base that stores knowledge in the form of the relation between entities.</a:t>
            </a:r>
          </a:p>
          <a:p>
            <a:endParaRPr lang="en-AU" dirty="0" smtClean="0"/>
          </a:p>
          <a:p>
            <a:r>
              <a:rPr lang="en-AU" dirty="0" smtClean="0"/>
              <a:t>Subtasks of Knowledge Graph Construction </a:t>
            </a:r>
          </a:p>
          <a:p>
            <a:pPr lvl="1"/>
            <a:r>
              <a:rPr lang="en-AU" dirty="0" smtClean="0"/>
              <a:t>Entity Extraction</a:t>
            </a:r>
          </a:p>
          <a:p>
            <a:pPr lvl="1"/>
            <a:r>
              <a:rPr lang="en-AU" dirty="0" smtClean="0"/>
              <a:t>Relation Extraction</a:t>
            </a:r>
          </a:p>
          <a:p>
            <a:pPr lvl="1"/>
            <a:r>
              <a:rPr lang="en-AU" dirty="0" smtClean="0"/>
              <a:t>Axiom Extraction </a:t>
            </a:r>
          </a:p>
          <a:p>
            <a:pPr lvl="1"/>
            <a:endParaRPr lang="en-AU" dirty="0" smtClean="0"/>
          </a:p>
          <a:p>
            <a:r>
              <a:rPr lang="en-AU" dirty="0" smtClean="0"/>
              <a:t>Note that we do not attempt to link to an existing KG such as Freebase, </a:t>
            </a:r>
            <a:r>
              <a:rPr lang="en-AU" dirty="0" err="1" smtClean="0"/>
              <a:t>DBPedia</a:t>
            </a:r>
            <a:r>
              <a:rPr lang="en-AU" dirty="0" smtClean="0"/>
              <a:t>, YAGO, and NELL.</a:t>
            </a:r>
          </a:p>
          <a:p>
            <a:pPr lvl="1"/>
            <a:endParaRPr lang="en-AU" dirty="0"/>
          </a:p>
          <a:p>
            <a:pPr marL="0" indent="0">
              <a:buNone/>
            </a:pPr>
            <a:endParaRPr lang="en-AU" dirty="0"/>
          </a:p>
        </p:txBody>
      </p:sp>
    </p:spTree>
    <p:extLst>
      <p:ext uri="{BB962C8B-B14F-4D97-AF65-F5344CB8AC3E}">
        <p14:creationId xmlns:p14="http://schemas.microsoft.com/office/powerpoint/2010/main" val="28068605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p:txBody>
          <a:bodyPr/>
          <a:lstStyle/>
          <a:p>
            <a:endParaRPr lang="en-US"/>
          </a:p>
        </p:txBody>
      </p:sp>
      <p:grpSp>
        <p:nvGrpSpPr>
          <p:cNvPr id="46" name="Group 155"/>
          <p:cNvGrpSpPr>
            <a:grpSpLocks/>
          </p:cNvGrpSpPr>
          <p:nvPr/>
        </p:nvGrpSpPr>
        <p:grpSpPr bwMode="auto">
          <a:xfrm>
            <a:off x="34925" y="557213"/>
            <a:ext cx="4105275" cy="5807075"/>
            <a:chOff x="22" y="351"/>
            <a:chExt cx="2586" cy="3658"/>
          </a:xfrm>
        </p:grpSpPr>
        <p:cxnSp>
          <p:nvCxnSpPr>
            <p:cNvPr id="47" name="AutoShape 69"/>
            <p:cNvCxnSpPr>
              <a:cxnSpLocks noChangeShapeType="1"/>
              <a:stCxn id="48" idx="1"/>
              <a:endCxn id="51" idx="0"/>
            </p:cNvCxnSpPr>
            <p:nvPr/>
          </p:nvCxnSpPr>
          <p:spPr bwMode="auto">
            <a:xfrm rot="10800000" flipH="1" flipV="1">
              <a:off x="204" y="530"/>
              <a:ext cx="408" cy="339"/>
            </a:xfrm>
            <a:prstGeom prst="bentConnector4">
              <a:avLst>
                <a:gd name="adj1" fmla="val -35296"/>
                <a:gd name="adj2" fmla="val 7640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48" name="Text Box 75"/>
            <p:cNvSpPr txBox="1">
              <a:spLocks noChangeArrowheads="1"/>
            </p:cNvSpPr>
            <p:nvPr/>
          </p:nvSpPr>
          <p:spPr bwMode="auto">
            <a:xfrm>
              <a:off x="204" y="351"/>
              <a:ext cx="2404" cy="35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49" name="Text Box 123"/>
            <p:cNvSpPr txBox="1">
              <a:spLocks noChangeArrowheads="1"/>
            </p:cNvSpPr>
            <p:nvPr/>
          </p:nvSpPr>
          <p:spPr bwMode="auto">
            <a:xfrm>
              <a:off x="22" y="1345"/>
              <a:ext cx="1180" cy="1556"/>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2000">
                  <a:solidFill>
                    <a:srgbClr val="000000"/>
                  </a:solidFill>
                  <a:latin typeface="Arial" charset="0"/>
                </a:rPr>
                <a:t>parse HTML/XML files for texts.</a:t>
              </a:r>
            </a:p>
            <a:p>
              <a:pPr>
                <a:buFontTx/>
                <a:buChar char="•"/>
              </a:pPr>
              <a:r>
                <a:rPr lang="en-AU" sz="2000">
                  <a:solidFill>
                    <a:srgbClr val="000000"/>
                  </a:solidFill>
                  <a:latin typeface="Arial" charset="0"/>
                </a:rPr>
                <a:t>segment texts to identify sentences.</a:t>
              </a:r>
            </a:p>
            <a:p>
              <a:pPr>
                <a:buFontTx/>
                <a:buChar char="•"/>
              </a:pPr>
              <a:r>
                <a:rPr lang="en-AU" sz="2000" b="1">
                  <a:solidFill>
                    <a:srgbClr val="CC0000"/>
                  </a:solidFill>
                  <a:latin typeface="Arial" charset="0"/>
                </a:rPr>
                <a:t>remove noise</a:t>
              </a:r>
              <a:r>
                <a:rPr lang="en-AU" sz="2000">
                  <a:solidFill>
                    <a:srgbClr val="000000"/>
                  </a:solidFill>
                  <a:latin typeface="Arial" charset="0"/>
                </a:rPr>
                <a:t>.</a:t>
              </a:r>
            </a:p>
          </p:txBody>
        </p:sp>
        <p:cxnSp>
          <p:nvCxnSpPr>
            <p:cNvPr id="50" name="AutoShape 125"/>
            <p:cNvCxnSpPr>
              <a:cxnSpLocks noChangeShapeType="1"/>
              <a:stCxn id="51" idx="2"/>
              <a:endCxn id="49"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51" name="Text Box 135">
              <a:hlinkClick r:id="rId2"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600" b="1">
                  <a:solidFill>
                    <a:srgbClr val="FFFFFF"/>
                  </a:solidFill>
                  <a:latin typeface="Arial" charset="0"/>
                </a:rPr>
                <a:t>Text Preprocessing</a:t>
              </a:r>
            </a:p>
          </p:txBody>
        </p:sp>
        <p:sp>
          <p:nvSpPr>
            <p:cNvPr id="52" name="Rectangle 145"/>
            <p:cNvSpPr>
              <a:spLocks noChangeArrowheads="1"/>
            </p:cNvSpPr>
            <p:nvPr/>
          </p:nvSpPr>
          <p:spPr bwMode="auto">
            <a:xfrm>
              <a:off x="22" y="3177"/>
              <a:ext cx="1180" cy="832"/>
            </a:xfrm>
            <a:prstGeom prst="rect">
              <a:avLst/>
            </a:prstGeom>
            <a:solidFill>
              <a:srgbClr val="000099">
                <a:alpha val="5098"/>
              </a:srgbClr>
            </a:solidFill>
            <a:ln w="9525">
              <a:solidFill>
                <a:schemeClr val="tx1"/>
              </a:solidFill>
              <a:miter lim="800000"/>
              <a:headEnd/>
              <a:tailEnd/>
            </a:ln>
          </p:spPr>
          <p:txBody>
            <a:bodyPr>
              <a:spAutoFit/>
            </a:bodyPr>
            <a:lstStyle/>
            <a:p>
              <a:r>
                <a:rPr lang="en-AU" sz="2000">
                  <a:solidFill>
                    <a:srgbClr val="000099"/>
                  </a:solidFill>
                </a:rPr>
                <a:t>...</a:t>
              </a:r>
              <a:r>
                <a:rPr lang="en-AU" sz="2000" i="1">
                  <a:solidFill>
                    <a:srgbClr val="000099"/>
                  </a:solidFill>
                </a:rPr>
                <a:t>University of WA… universities of Perth...</a:t>
              </a:r>
            </a:p>
          </p:txBody>
        </p:sp>
      </p:grpSp>
      <p:grpSp>
        <p:nvGrpSpPr>
          <p:cNvPr id="53" name="Group 156"/>
          <p:cNvGrpSpPr>
            <a:grpSpLocks/>
          </p:cNvGrpSpPr>
          <p:nvPr/>
        </p:nvGrpSpPr>
        <p:grpSpPr bwMode="auto">
          <a:xfrm>
            <a:off x="971550" y="1306513"/>
            <a:ext cx="3816350" cy="5059362"/>
            <a:chOff x="612" y="823"/>
            <a:chExt cx="2404" cy="3187"/>
          </a:xfrm>
        </p:grpSpPr>
        <p:sp>
          <p:nvSpPr>
            <p:cNvPr id="54" name="Text Box 126"/>
            <p:cNvSpPr txBox="1">
              <a:spLocks noChangeArrowheads="1"/>
            </p:cNvSpPr>
            <p:nvPr/>
          </p:nvSpPr>
          <p:spPr bwMode="auto">
            <a:xfrm>
              <a:off x="1247" y="1344"/>
              <a:ext cx="1769" cy="1748"/>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2000" dirty="0">
                  <a:solidFill>
                    <a:srgbClr val="000000"/>
                  </a:solidFill>
                  <a:latin typeface="Arial" charset="0"/>
                </a:rPr>
                <a:t>parse sentences for part-of-speech and grammatical information.</a:t>
              </a:r>
            </a:p>
            <a:p>
              <a:pPr>
                <a:buFontTx/>
                <a:buChar char="•"/>
              </a:pPr>
              <a:r>
                <a:rPr lang="en-AU" sz="2000" b="1" dirty="0">
                  <a:solidFill>
                    <a:srgbClr val="CC0000"/>
                  </a:solidFill>
                  <a:latin typeface="Arial" charset="0"/>
                </a:rPr>
                <a:t>extract noun phrases</a:t>
              </a:r>
              <a:r>
                <a:rPr lang="en-AU" sz="2000" dirty="0">
                  <a:solidFill>
                    <a:srgbClr val="000000"/>
                  </a:solidFill>
                  <a:latin typeface="Arial" charset="0"/>
                </a:rPr>
                <a:t> as term candidates and measure their </a:t>
              </a:r>
              <a:r>
                <a:rPr lang="en-AU" sz="2000" dirty="0" err="1">
                  <a:solidFill>
                    <a:srgbClr val="000000"/>
                  </a:solidFill>
                  <a:latin typeface="Arial" charset="0"/>
                </a:rPr>
                <a:t>collocational</a:t>
              </a:r>
              <a:r>
                <a:rPr lang="en-AU" sz="2000" dirty="0">
                  <a:solidFill>
                    <a:srgbClr val="000000"/>
                  </a:solidFill>
                  <a:latin typeface="Arial" charset="0"/>
                </a:rPr>
                <a:t> strength (i.e. </a:t>
              </a:r>
              <a:r>
                <a:rPr lang="en-AU" sz="2000" b="1" dirty="0" err="1">
                  <a:solidFill>
                    <a:srgbClr val="CC0000"/>
                  </a:solidFill>
                  <a:latin typeface="Arial" charset="0"/>
                </a:rPr>
                <a:t>unithood</a:t>
              </a:r>
              <a:r>
                <a:rPr lang="en-AU" sz="2000" dirty="0">
                  <a:solidFill>
                    <a:srgbClr val="000000"/>
                  </a:solidFill>
                  <a:latin typeface="Arial" charset="0"/>
                </a:rPr>
                <a:t>).</a:t>
              </a:r>
            </a:p>
          </p:txBody>
        </p:sp>
        <p:cxnSp>
          <p:nvCxnSpPr>
            <p:cNvPr id="55" name="AutoShape 129"/>
            <p:cNvCxnSpPr>
              <a:cxnSpLocks noChangeShapeType="1"/>
              <a:stCxn id="56" idx="2"/>
              <a:endCxn id="54"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56" name="Text Box 132">
              <a:hlinkClick r:id="rId2"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600" b="1">
                  <a:solidFill>
                    <a:srgbClr val="FFFFFF"/>
                  </a:solidFill>
                  <a:latin typeface="Arial" charset="0"/>
                </a:rPr>
                <a:t>Text Processing</a:t>
              </a:r>
            </a:p>
          </p:txBody>
        </p:sp>
        <p:cxnSp>
          <p:nvCxnSpPr>
            <p:cNvPr id="57" name="AutoShape 137"/>
            <p:cNvCxnSpPr>
              <a:cxnSpLocks noChangeShapeType="1"/>
              <a:stCxn id="51" idx="3"/>
              <a:endCxn id="56" idx="1"/>
            </p:cNvCxnSpPr>
            <p:nvPr/>
          </p:nvCxnSpPr>
          <p:spPr bwMode="auto">
            <a:xfrm>
              <a:off x="1066" y="1050"/>
              <a:ext cx="680"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58" name="Text Box 141"/>
            <p:cNvSpPr txBox="1">
              <a:spLocks noChangeArrowheads="1"/>
            </p:cNvSpPr>
            <p:nvPr/>
          </p:nvSpPr>
          <p:spPr bwMode="auto">
            <a:xfrm>
              <a:off x="1157" y="823"/>
              <a:ext cx="45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2000" dirty="0">
                  <a:solidFill>
                    <a:srgbClr val="000000"/>
                  </a:solidFill>
                  <a:latin typeface="Arial" charset="0"/>
                </a:rPr>
                <a:t>texts</a:t>
              </a:r>
            </a:p>
          </p:txBody>
        </p:sp>
        <p:sp>
          <p:nvSpPr>
            <p:cNvPr id="59" name="Rectangle 144"/>
            <p:cNvSpPr>
              <a:spLocks noChangeArrowheads="1"/>
            </p:cNvSpPr>
            <p:nvPr/>
          </p:nvSpPr>
          <p:spPr bwMode="auto">
            <a:xfrm>
              <a:off x="1247" y="3369"/>
              <a:ext cx="1769" cy="640"/>
            </a:xfrm>
            <a:prstGeom prst="rect">
              <a:avLst/>
            </a:prstGeom>
            <a:solidFill>
              <a:srgbClr val="000099">
                <a:alpha val="5098"/>
              </a:srgbClr>
            </a:solidFill>
            <a:ln w="9525">
              <a:solidFill>
                <a:schemeClr val="tx1"/>
              </a:solidFill>
              <a:miter lim="800000"/>
              <a:headEnd/>
              <a:tailEnd/>
            </a:ln>
          </p:spPr>
          <p:txBody>
            <a:bodyPr>
              <a:spAutoFit/>
            </a:bodyPr>
            <a:lstStyle/>
            <a:p>
              <a:r>
                <a:rPr lang="en-AU" sz="2000">
                  <a:solidFill>
                    <a:srgbClr val="000000"/>
                  </a:solidFill>
                </a:rPr>
                <a:t>...</a:t>
              </a:r>
              <a:r>
                <a:rPr lang="en-AU" sz="2000" b="1" i="1">
                  <a:solidFill>
                    <a:srgbClr val="000099"/>
                  </a:solidFill>
                </a:rPr>
                <a:t>[University of WA]</a:t>
              </a:r>
              <a:r>
                <a:rPr lang="en-AU" sz="2000">
                  <a:solidFill>
                    <a:srgbClr val="000000"/>
                  </a:solidFill>
                </a:rPr>
                <a:t>…</a:t>
              </a:r>
              <a:r>
                <a:rPr lang="en-AU" sz="2000" b="1" i="1">
                  <a:solidFill>
                    <a:srgbClr val="000099"/>
                  </a:solidFill>
                </a:rPr>
                <a:t>[universities] of [Perth]</a:t>
              </a:r>
              <a:r>
                <a:rPr lang="en-AU" sz="2000">
                  <a:solidFill>
                    <a:srgbClr val="000000"/>
                  </a:solidFill>
                </a:rPr>
                <a:t>….</a:t>
              </a:r>
            </a:p>
          </p:txBody>
        </p:sp>
        <p:cxnSp>
          <p:nvCxnSpPr>
            <p:cNvPr id="60" name="AutoShape 152"/>
            <p:cNvCxnSpPr>
              <a:cxnSpLocks noChangeShapeType="1"/>
              <a:stCxn id="52" idx="2"/>
              <a:endCxn id="59" idx="2"/>
            </p:cNvCxnSpPr>
            <p:nvPr/>
          </p:nvCxnSpPr>
          <p:spPr bwMode="auto">
            <a:xfrm rot="16200000" flipH="1">
              <a:off x="1371" y="3250"/>
              <a:ext cx="1" cy="1520"/>
            </a:xfrm>
            <a:prstGeom prst="bentConnector3">
              <a:avLst>
                <a:gd name="adj1" fmla="val 14400005"/>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61" name="Group 157"/>
          <p:cNvGrpSpPr>
            <a:grpSpLocks/>
          </p:cNvGrpSpPr>
          <p:nvPr/>
        </p:nvGrpSpPr>
        <p:grpSpPr bwMode="auto">
          <a:xfrm>
            <a:off x="3384550" y="1287463"/>
            <a:ext cx="3779838" cy="5080000"/>
            <a:chOff x="2132" y="811"/>
            <a:chExt cx="2381" cy="3200"/>
          </a:xfrm>
        </p:grpSpPr>
        <p:sp>
          <p:nvSpPr>
            <p:cNvPr id="62" name="Text Box 142"/>
            <p:cNvSpPr txBox="1">
              <a:spLocks noChangeArrowheads="1"/>
            </p:cNvSpPr>
            <p:nvPr/>
          </p:nvSpPr>
          <p:spPr bwMode="auto">
            <a:xfrm>
              <a:off x="2472" y="811"/>
              <a:ext cx="952" cy="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2000">
                  <a:solidFill>
                    <a:srgbClr val="000000"/>
                  </a:solidFill>
                  <a:latin typeface="Arial" charset="0"/>
                </a:rPr>
                <a:t>term candidates</a:t>
              </a:r>
            </a:p>
          </p:txBody>
        </p:sp>
        <p:sp>
          <p:nvSpPr>
            <p:cNvPr id="63" name="Text Box 127"/>
            <p:cNvSpPr txBox="1">
              <a:spLocks noChangeArrowheads="1"/>
            </p:cNvSpPr>
            <p:nvPr/>
          </p:nvSpPr>
          <p:spPr bwMode="auto">
            <a:xfrm>
              <a:off x="3061" y="1344"/>
              <a:ext cx="1452" cy="13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2000">
                  <a:solidFill>
                    <a:srgbClr val="000000"/>
                  </a:solidFill>
                  <a:latin typeface="Arial" charset="0"/>
                </a:rPr>
                <a:t>determine the relevance of term candidates with respect to a domain (i.e. </a:t>
              </a:r>
              <a:r>
                <a:rPr lang="en-AU" sz="2000" b="1">
                  <a:solidFill>
                    <a:srgbClr val="CC0000"/>
                  </a:solidFill>
                  <a:latin typeface="Arial" charset="0"/>
                </a:rPr>
                <a:t>termhood</a:t>
              </a:r>
              <a:r>
                <a:rPr lang="en-AU" sz="2000">
                  <a:solidFill>
                    <a:srgbClr val="000000"/>
                  </a:solidFill>
                  <a:latin typeface="Arial" charset="0"/>
                </a:rPr>
                <a:t>) using text corpora.</a:t>
              </a:r>
            </a:p>
          </p:txBody>
        </p:sp>
        <p:cxnSp>
          <p:nvCxnSpPr>
            <p:cNvPr id="64" name="AutoShape 130"/>
            <p:cNvCxnSpPr>
              <a:cxnSpLocks noChangeShapeType="1"/>
              <a:stCxn id="65" idx="2"/>
              <a:endCxn id="63"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65" name="Text Box 133">
              <a:hlinkClick r:id="rId2"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600" b="1">
                  <a:solidFill>
                    <a:srgbClr val="FFFFFF"/>
                  </a:solidFill>
                  <a:latin typeface="Arial" charset="0"/>
                </a:rPr>
                <a:t>Term Recognition</a:t>
              </a:r>
            </a:p>
          </p:txBody>
        </p:sp>
        <p:cxnSp>
          <p:nvCxnSpPr>
            <p:cNvPr id="66" name="AutoShape 136"/>
            <p:cNvCxnSpPr>
              <a:cxnSpLocks noChangeShapeType="1"/>
              <a:stCxn id="56" idx="3"/>
              <a:endCxn id="65" idx="1"/>
            </p:cNvCxnSpPr>
            <p:nvPr/>
          </p:nvCxnSpPr>
          <p:spPr bwMode="auto">
            <a:xfrm flipV="1">
              <a:off x="2517" y="1049"/>
              <a:ext cx="862"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67" name="Rectangle 146"/>
            <p:cNvSpPr>
              <a:spLocks noChangeArrowheads="1"/>
            </p:cNvSpPr>
            <p:nvPr/>
          </p:nvSpPr>
          <p:spPr bwMode="auto">
            <a:xfrm>
              <a:off x="3062" y="2795"/>
              <a:ext cx="1451" cy="1216"/>
            </a:xfrm>
            <a:prstGeom prst="rect">
              <a:avLst/>
            </a:prstGeom>
            <a:solidFill>
              <a:srgbClr val="000099">
                <a:alpha val="5098"/>
              </a:srgbClr>
            </a:solidFill>
            <a:ln w="9525">
              <a:solidFill>
                <a:schemeClr val="tx1"/>
              </a:solidFill>
              <a:miter lim="800000"/>
              <a:headEnd/>
              <a:tailEnd/>
            </a:ln>
          </p:spPr>
          <p:txBody>
            <a:bodyPr>
              <a:spAutoFit/>
            </a:bodyPr>
            <a:lstStyle/>
            <a:p>
              <a:r>
                <a:rPr lang="en-AU" sz="2000" b="1" i="1" dirty="0">
                  <a:solidFill>
                    <a:srgbClr val="000099"/>
                  </a:solidFill>
                </a:rPr>
                <a:t>[University of WA]</a:t>
              </a:r>
            </a:p>
            <a:p>
              <a:r>
                <a:rPr lang="en-AU" sz="2000" b="1" i="1" dirty="0">
                  <a:solidFill>
                    <a:srgbClr val="000099"/>
                  </a:solidFill>
                </a:rPr>
                <a:t>[education]</a:t>
              </a:r>
            </a:p>
            <a:p>
              <a:r>
                <a:rPr lang="en-AU" sz="2000" b="1" i="1" dirty="0">
                  <a:solidFill>
                    <a:srgbClr val="000099"/>
                  </a:solidFill>
                </a:rPr>
                <a:t>[next year]</a:t>
              </a:r>
            </a:p>
            <a:p>
              <a:r>
                <a:rPr lang="en-AU" sz="2000" b="1" i="1" dirty="0">
                  <a:solidFill>
                    <a:srgbClr val="000099"/>
                  </a:solidFill>
                </a:rPr>
                <a:t>[Perth]</a:t>
              </a:r>
            </a:p>
            <a:p>
              <a:r>
                <a:rPr lang="en-AU" sz="2000" dirty="0">
                  <a:solidFill>
                    <a:srgbClr val="000099"/>
                  </a:solidFill>
                </a:rPr>
                <a:t>…</a:t>
              </a:r>
            </a:p>
          </p:txBody>
        </p:sp>
        <p:cxnSp>
          <p:nvCxnSpPr>
            <p:cNvPr id="68" name="AutoShape 153"/>
            <p:cNvCxnSpPr>
              <a:cxnSpLocks noChangeShapeType="1"/>
              <a:stCxn id="59" idx="2"/>
              <a:endCxn id="67" idx="2"/>
            </p:cNvCxnSpPr>
            <p:nvPr/>
          </p:nvCxnSpPr>
          <p:spPr bwMode="auto">
            <a:xfrm rot="16200000" flipH="1">
              <a:off x="2959" y="3182"/>
              <a:ext cx="2" cy="1656"/>
            </a:xfrm>
            <a:prstGeom prst="bentConnector3">
              <a:avLst>
                <a:gd name="adj1" fmla="val 730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69" name="Group 158"/>
          <p:cNvGrpSpPr>
            <a:grpSpLocks/>
          </p:cNvGrpSpPr>
          <p:nvPr/>
        </p:nvGrpSpPr>
        <p:grpSpPr bwMode="auto">
          <a:xfrm>
            <a:off x="6013450" y="619125"/>
            <a:ext cx="2825750" cy="5748338"/>
            <a:chOff x="3788" y="390"/>
            <a:chExt cx="1780" cy="3621"/>
          </a:xfrm>
        </p:grpSpPr>
        <p:cxnSp>
          <p:nvCxnSpPr>
            <p:cNvPr id="70" name="AutoShape 21"/>
            <p:cNvCxnSpPr>
              <a:cxnSpLocks noChangeShapeType="1"/>
              <a:stCxn id="74" idx="0"/>
              <a:endCxn id="71"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71"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200" b="1">
                  <a:solidFill>
                    <a:srgbClr val="000000"/>
                  </a:solidFill>
                </a:rPr>
                <a:t>Lightweight Ontologies</a:t>
              </a:r>
            </a:p>
          </p:txBody>
        </p:sp>
        <p:sp>
          <p:nvSpPr>
            <p:cNvPr id="72" name="Text Box 128"/>
            <p:cNvSpPr txBox="1">
              <a:spLocks noChangeArrowheads="1"/>
            </p:cNvSpPr>
            <p:nvPr/>
          </p:nvSpPr>
          <p:spPr bwMode="auto">
            <a:xfrm>
              <a:off x="4558" y="1344"/>
              <a:ext cx="1010" cy="980"/>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2000" b="1">
                  <a:solidFill>
                    <a:srgbClr val="CC0000"/>
                  </a:solidFill>
                  <a:latin typeface="Arial" charset="0"/>
                </a:rPr>
                <a:t>acquire semantic relations</a:t>
              </a:r>
              <a:r>
                <a:rPr lang="en-AU" sz="2000">
                  <a:solidFill>
                    <a:srgbClr val="000000"/>
                  </a:solidFill>
                  <a:latin typeface="Arial" charset="0"/>
                </a:rPr>
                <a:t> between terms.</a:t>
              </a:r>
            </a:p>
          </p:txBody>
        </p:sp>
        <p:cxnSp>
          <p:nvCxnSpPr>
            <p:cNvPr id="73" name="AutoShape 131"/>
            <p:cNvCxnSpPr>
              <a:cxnSpLocks noChangeShapeType="1"/>
              <a:stCxn id="74" idx="2"/>
              <a:endCxn id="72" idx="0"/>
            </p:cNvCxnSpPr>
            <p:nvPr/>
          </p:nvCxnSpPr>
          <p:spPr bwMode="auto">
            <a:xfrm rot="5400000">
              <a:off x="5049" y="1246"/>
              <a:ext cx="112" cy="85"/>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74" name="Text Box 134">
              <a:hlinkClick r:id="rId2"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600" b="1">
                  <a:solidFill>
                    <a:srgbClr val="FFFFFF"/>
                  </a:solidFill>
                  <a:latin typeface="Arial" charset="0"/>
                </a:rPr>
                <a:t>Relation Acquisition</a:t>
              </a:r>
            </a:p>
          </p:txBody>
        </p:sp>
        <p:cxnSp>
          <p:nvCxnSpPr>
            <p:cNvPr id="75" name="AutoShape 138"/>
            <p:cNvCxnSpPr>
              <a:cxnSpLocks noChangeShapeType="1"/>
              <a:stCxn id="65" idx="3"/>
              <a:endCxn id="74" idx="1"/>
            </p:cNvCxnSpPr>
            <p:nvPr/>
          </p:nvCxnSpPr>
          <p:spPr bwMode="auto">
            <a:xfrm>
              <a:off x="4195" y="1049"/>
              <a:ext cx="544" cy="2"/>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76" name="Text Box 143"/>
            <p:cNvSpPr txBox="1">
              <a:spLocks noChangeArrowheads="1"/>
            </p:cNvSpPr>
            <p:nvPr/>
          </p:nvSpPr>
          <p:spPr bwMode="auto">
            <a:xfrm>
              <a:off x="4196" y="800"/>
              <a:ext cx="544"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2000" dirty="0">
                  <a:solidFill>
                    <a:srgbClr val="000000"/>
                  </a:solidFill>
                  <a:latin typeface="Arial" charset="0"/>
                </a:rPr>
                <a:t>terms</a:t>
              </a:r>
            </a:p>
          </p:txBody>
        </p:sp>
        <p:sp>
          <p:nvSpPr>
            <p:cNvPr id="77" name="Rectangle 147"/>
            <p:cNvSpPr>
              <a:spLocks noChangeArrowheads="1"/>
            </p:cNvSpPr>
            <p:nvPr/>
          </p:nvSpPr>
          <p:spPr bwMode="auto">
            <a:xfrm>
              <a:off x="4558" y="2976"/>
              <a:ext cx="1010" cy="1028"/>
            </a:xfrm>
            <a:prstGeom prst="rect">
              <a:avLst/>
            </a:prstGeom>
            <a:solidFill>
              <a:srgbClr val="000099">
                <a:alpha val="5098"/>
              </a:srgbClr>
            </a:solidFill>
            <a:ln w="9525">
              <a:solidFill>
                <a:schemeClr val="tx1"/>
              </a:solidFill>
              <a:miter lim="800000"/>
              <a:headEnd/>
              <a:tailEnd/>
            </a:ln>
          </p:spPr>
          <p:txBody>
            <a:bodyPr>
              <a:spAutoFit/>
            </a:bodyPr>
            <a:lstStyle/>
            <a:p>
              <a:r>
                <a:rPr lang="en-AU" sz="2000">
                  <a:solidFill>
                    <a:srgbClr val="000000"/>
                  </a:solidFill>
                </a:rPr>
                <a:t>How is</a:t>
              </a:r>
              <a:r>
                <a:rPr lang="en-AU" sz="2000" b="1" i="1">
                  <a:solidFill>
                    <a:srgbClr val="000000"/>
                  </a:solidFill>
                </a:rPr>
                <a:t> </a:t>
              </a:r>
              <a:r>
                <a:rPr lang="en-AU" sz="2000" b="1" i="1">
                  <a:solidFill>
                    <a:srgbClr val="000099"/>
                  </a:solidFill>
                </a:rPr>
                <a:t>[University of WA]</a:t>
              </a:r>
              <a:r>
                <a:rPr lang="en-AU" sz="2000" b="1" i="1">
                  <a:solidFill>
                    <a:srgbClr val="000000"/>
                  </a:solidFill>
                </a:rPr>
                <a:t> </a:t>
              </a:r>
              <a:r>
                <a:rPr lang="en-AU" sz="2000">
                  <a:solidFill>
                    <a:srgbClr val="000000"/>
                  </a:solidFill>
                </a:rPr>
                <a:t>related to</a:t>
              </a:r>
              <a:r>
                <a:rPr lang="en-AU" sz="2000" b="1" i="1">
                  <a:solidFill>
                    <a:srgbClr val="000000"/>
                  </a:solidFill>
                </a:rPr>
                <a:t> </a:t>
              </a:r>
              <a:r>
                <a:rPr lang="en-AU" sz="2000" b="1" i="1">
                  <a:solidFill>
                    <a:srgbClr val="000099"/>
                  </a:solidFill>
                </a:rPr>
                <a:t>[education]</a:t>
              </a:r>
              <a:endParaRPr lang="en-AU" sz="2000">
                <a:solidFill>
                  <a:srgbClr val="000000"/>
                </a:solidFill>
              </a:endParaRPr>
            </a:p>
          </p:txBody>
        </p:sp>
        <p:cxnSp>
          <p:nvCxnSpPr>
            <p:cNvPr id="78" name="AutoShape 154"/>
            <p:cNvCxnSpPr>
              <a:cxnSpLocks noChangeShapeType="1"/>
              <a:stCxn id="67" idx="2"/>
              <a:endCxn id="77" idx="2"/>
            </p:cNvCxnSpPr>
            <p:nvPr/>
          </p:nvCxnSpPr>
          <p:spPr bwMode="auto">
            <a:xfrm rot="5400000" flipH="1" flipV="1">
              <a:off x="4422" y="3370"/>
              <a:ext cx="7" cy="1275"/>
            </a:xfrm>
            <a:prstGeom prst="bentConnector3">
              <a:avLst>
                <a:gd name="adj1" fmla="val -192960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
        <p:nvSpPr>
          <p:cNvPr id="2" name="Slide Number Placeholder 1"/>
          <p:cNvSpPr>
            <a:spLocks noGrp="1"/>
          </p:cNvSpPr>
          <p:nvPr>
            <p:ph type="sldNum" sz="quarter" idx="10"/>
          </p:nvPr>
        </p:nvSpPr>
        <p:spPr/>
        <p:txBody>
          <a:bodyPr/>
          <a:lstStyle/>
          <a:p>
            <a:r>
              <a:rPr lang="en-AU" smtClean="0"/>
              <a:t>1</a:t>
            </a:r>
            <a:endParaRPr lang="en-AU" dirty="0"/>
          </a:p>
        </p:txBody>
      </p:sp>
    </p:spTree>
    <p:extLst>
      <p:ext uri="{BB962C8B-B14F-4D97-AF65-F5344CB8AC3E}">
        <p14:creationId xmlns:p14="http://schemas.microsoft.com/office/powerpoint/2010/main" val="6546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1000" fill="hold"/>
                                        <p:tgtEl>
                                          <p:spTgt spid="46"/>
                                        </p:tgtEl>
                                        <p:attrNameLst>
                                          <p:attrName>ppt_x</p:attrName>
                                        </p:attrNameLst>
                                      </p:cBhvr>
                                      <p:tavLst>
                                        <p:tav tm="0">
                                          <p:val>
                                            <p:strVal val="#ppt_x-.2"/>
                                          </p:val>
                                        </p:tav>
                                        <p:tav tm="100000">
                                          <p:val>
                                            <p:strVal val="#ppt_x"/>
                                          </p:val>
                                        </p:tav>
                                      </p:tavLst>
                                    </p:anim>
                                    <p:anim calcmode="lin" valueType="num">
                                      <p:cBhvr>
                                        <p:cTn id="8" dur="1000" fill="hold"/>
                                        <p:tgtEl>
                                          <p:spTgt spid="46"/>
                                        </p:tgtEl>
                                        <p:attrNameLst>
                                          <p:attrName>ppt_y</p:attrName>
                                        </p:attrNameLst>
                                      </p:cBhvr>
                                      <p:tavLst>
                                        <p:tav tm="0">
                                          <p:val>
                                            <p:strVal val="#ppt_y"/>
                                          </p:val>
                                        </p:tav>
                                        <p:tav tm="100000">
                                          <p:val>
                                            <p:strVal val="#ppt_y"/>
                                          </p:val>
                                        </p:tav>
                                      </p:tavLst>
                                    </p:anim>
                                    <p:animEffect transition="in" filter="wipe(right)" prLst="gradientSize: 0.1">
                                      <p:cBhvr>
                                        <p:cTn id="9" dur="1000"/>
                                        <p:tgtEl>
                                          <p:spTgt spid="46"/>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1000" fill="hold"/>
                                        <p:tgtEl>
                                          <p:spTgt spid="53"/>
                                        </p:tgtEl>
                                        <p:attrNameLst>
                                          <p:attrName>ppt_x</p:attrName>
                                        </p:attrNameLst>
                                      </p:cBhvr>
                                      <p:tavLst>
                                        <p:tav tm="0">
                                          <p:val>
                                            <p:strVal val="#ppt_x-.2"/>
                                          </p:val>
                                        </p:tav>
                                        <p:tav tm="100000">
                                          <p:val>
                                            <p:strVal val="#ppt_x"/>
                                          </p:val>
                                        </p:tav>
                                      </p:tavLst>
                                    </p:anim>
                                    <p:anim calcmode="lin" valueType="num">
                                      <p:cBhvr>
                                        <p:cTn id="15" dur="1000" fill="hold"/>
                                        <p:tgtEl>
                                          <p:spTgt spid="53"/>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p:cTn id="21" dur="1000" fill="hold"/>
                                        <p:tgtEl>
                                          <p:spTgt spid="61"/>
                                        </p:tgtEl>
                                        <p:attrNameLst>
                                          <p:attrName>ppt_x</p:attrName>
                                        </p:attrNameLst>
                                      </p:cBhvr>
                                      <p:tavLst>
                                        <p:tav tm="0">
                                          <p:val>
                                            <p:strVal val="#ppt_x-.2"/>
                                          </p:val>
                                        </p:tav>
                                        <p:tav tm="100000">
                                          <p:val>
                                            <p:strVal val="#ppt_x"/>
                                          </p:val>
                                        </p:tav>
                                      </p:tavLst>
                                    </p:anim>
                                    <p:anim calcmode="lin" valueType="num">
                                      <p:cBhvr>
                                        <p:cTn id="22" dur="1000" fill="hold"/>
                                        <p:tgtEl>
                                          <p:spTgt spid="61"/>
                                        </p:tgtEl>
                                        <p:attrNameLst>
                                          <p:attrName>ppt_y</p:attrName>
                                        </p:attrNameLst>
                                      </p:cBhvr>
                                      <p:tavLst>
                                        <p:tav tm="0">
                                          <p:val>
                                            <p:strVal val="#ppt_y"/>
                                          </p:val>
                                        </p:tav>
                                        <p:tav tm="100000">
                                          <p:val>
                                            <p:strVal val="#ppt_y"/>
                                          </p:val>
                                        </p:tav>
                                      </p:tavLst>
                                    </p:anim>
                                    <p:animEffect transition="in" filter="wipe(right)" prLst="gradientSize: 0.1">
                                      <p:cBhvr>
                                        <p:cTn id="23" dur="1000"/>
                                        <p:tgtEl>
                                          <p:spTgt spid="61"/>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p:cTn id="28" dur="1000" fill="hold"/>
                                        <p:tgtEl>
                                          <p:spTgt spid="69"/>
                                        </p:tgtEl>
                                        <p:attrNameLst>
                                          <p:attrName>ppt_x</p:attrName>
                                        </p:attrNameLst>
                                      </p:cBhvr>
                                      <p:tavLst>
                                        <p:tav tm="0">
                                          <p:val>
                                            <p:strVal val="#ppt_x-.2"/>
                                          </p:val>
                                        </p:tav>
                                        <p:tav tm="100000">
                                          <p:val>
                                            <p:strVal val="#ppt_x"/>
                                          </p:val>
                                        </p:tav>
                                      </p:tavLst>
                                    </p:anim>
                                    <p:anim calcmode="lin" valueType="num">
                                      <p:cBhvr>
                                        <p:cTn id="29" dur="1000" fill="hold"/>
                                        <p:tgtEl>
                                          <p:spTgt spid="69"/>
                                        </p:tgtEl>
                                        <p:attrNameLst>
                                          <p:attrName>ppt_y</p:attrName>
                                        </p:attrNameLst>
                                      </p:cBhvr>
                                      <p:tavLst>
                                        <p:tav tm="0">
                                          <p:val>
                                            <p:strVal val="#ppt_y"/>
                                          </p:val>
                                        </p:tav>
                                        <p:tav tm="100000">
                                          <p:val>
                                            <p:strVal val="#ppt_y"/>
                                          </p:val>
                                        </p:tav>
                                      </p:tavLst>
                                    </p:anim>
                                    <p:animEffect transition="in" filter="wipe(right)" prLst="gradientSize: 0.1">
                                      <p:cBhvr>
                                        <p:cTn id="30"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AU" dirty="0" smtClean="0"/>
              <a:t>ICDM Knowledge Graph Contest 2019</a:t>
            </a:r>
            <a:endParaRPr lang="en-AU" dirty="0"/>
          </a:p>
        </p:txBody>
      </p:sp>
      <p:sp>
        <p:nvSpPr>
          <p:cNvPr id="3" name="Slide Number Placeholder 2"/>
          <p:cNvSpPr>
            <a:spLocks noGrp="1"/>
          </p:cNvSpPr>
          <p:nvPr>
            <p:ph type="sldNum" sz="quarter" idx="10"/>
          </p:nvPr>
        </p:nvSpPr>
        <p:spPr/>
        <p:txBody>
          <a:bodyPr/>
          <a:lstStyle/>
          <a:p>
            <a:fld id="{3D7DE1A9-329B-734D-93C3-546967996293}" type="slidenum">
              <a:rPr lang="en-AU" smtClean="0"/>
              <a:t>22</a:t>
            </a:fld>
            <a:fld id="{58C04F4F-BEF0-FA41-8AF6-98D76608D8CB}" type="slidenum">
              <a:rPr lang="en-AU" smtClean="0"/>
              <a:t>22</a:t>
            </a:fld>
            <a:r>
              <a:rPr lang="en-AU" smtClean="0"/>
              <a:t>1</a:t>
            </a:r>
            <a:endParaRPr lang="en-AU" dirty="0"/>
          </a:p>
        </p:txBody>
      </p:sp>
      <p:pic>
        <p:nvPicPr>
          <p:cNvPr id="5" name="Content Placeholder 4"/>
          <p:cNvPicPr>
            <a:picLocks noGrp="1" noChangeAspect="1"/>
          </p:cNvPicPr>
          <p:nvPr>
            <p:ph sz="quarter" idx="17"/>
          </p:nvPr>
        </p:nvPicPr>
        <p:blipFill>
          <a:blip r:embed="rId2"/>
          <a:stretch>
            <a:fillRect/>
          </a:stretch>
        </p:blipFill>
        <p:spPr>
          <a:xfrm>
            <a:off x="1060561" y="1412875"/>
            <a:ext cx="7022879" cy="4824413"/>
          </a:xfrm>
          <a:prstGeom prst="rect">
            <a:avLst/>
          </a:prstGeom>
        </p:spPr>
      </p:pic>
      <p:sp>
        <p:nvSpPr>
          <p:cNvPr id="6" name="TextBox 5"/>
          <p:cNvSpPr txBox="1"/>
          <p:nvPr/>
        </p:nvSpPr>
        <p:spPr>
          <a:xfrm>
            <a:off x="203200" y="6237288"/>
            <a:ext cx="7880240" cy="523220"/>
          </a:xfrm>
          <a:prstGeom prst="rect">
            <a:avLst/>
          </a:prstGeom>
          <a:noFill/>
        </p:spPr>
        <p:txBody>
          <a:bodyPr wrap="square" rtlCol="0">
            <a:spAutoFit/>
          </a:bodyPr>
          <a:lstStyle/>
          <a:p>
            <a:r>
              <a:rPr lang="en-AU" sz="1400" dirty="0"/>
              <a:t>M. Stewart, M. Enkhsaikhan and W. Liu, "ICDM 2019 Knowledge Graph Contest: Team UWA," </a:t>
            </a:r>
            <a:r>
              <a:rPr lang="en-AU" sz="1400" i="1" dirty="0"/>
              <a:t>2019 IEEE International Conference on Data Mining (ICDM)</a:t>
            </a:r>
            <a:r>
              <a:rPr lang="en-AU" sz="1400" dirty="0"/>
              <a:t>, Beijing, China, 2019, pp. 1546-1551.</a:t>
            </a:r>
            <a:endParaRPr lang="en-AU" sz="1200" dirty="0"/>
          </a:p>
        </p:txBody>
      </p:sp>
    </p:spTree>
    <p:extLst>
      <p:ext uri="{BB962C8B-B14F-4D97-AF65-F5344CB8AC3E}">
        <p14:creationId xmlns:p14="http://schemas.microsoft.com/office/powerpoint/2010/main" val="28873987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AU" dirty="0" smtClean="0"/>
              <a:t>Text Cleaning and Text Processing</a:t>
            </a:r>
            <a:endParaRPr lang="en-AU" dirty="0"/>
          </a:p>
        </p:txBody>
      </p:sp>
      <p:sp>
        <p:nvSpPr>
          <p:cNvPr id="3" name="Slide Number Placeholder 2"/>
          <p:cNvSpPr>
            <a:spLocks noGrp="1"/>
          </p:cNvSpPr>
          <p:nvPr>
            <p:ph type="sldNum" sz="quarter" idx="10"/>
          </p:nvPr>
        </p:nvSpPr>
        <p:spPr/>
        <p:txBody>
          <a:bodyPr/>
          <a:lstStyle/>
          <a:p>
            <a:fld id="{3D7DE1A9-329B-734D-93C3-546967996293}" type="slidenum">
              <a:rPr lang="en-AU" smtClean="0"/>
              <a:t>23</a:t>
            </a:fld>
            <a:fld id="{58C04F4F-BEF0-FA41-8AF6-98D76608D8CB}" type="slidenum">
              <a:rPr lang="en-AU" smtClean="0"/>
              <a:t>23</a:t>
            </a:fld>
            <a:r>
              <a:rPr lang="en-AU" smtClean="0"/>
              <a:t>1</a:t>
            </a:r>
            <a:endParaRPr lang="en-AU" dirty="0"/>
          </a:p>
        </p:txBody>
      </p:sp>
      <p:pic>
        <p:nvPicPr>
          <p:cNvPr id="5" name="Content Placeholder 4"/>
          <p:cNvPicPr>
            <a:picLocks noGrp="1" noChangeAspect="1"/>
          </p:cNvPicPr>
          <p:nvPr>
            <p:ph sz="quarter" idx="17"/>
          </p:nvPr>
        </p:nvPicPr>
        <p:blipFill>
          <a:blip r:embed="rId2"/>
          <a:stretch>
            <a:fillRect/>
          </a:stretch>
        </p:blipFill>
        <p:spPr>
          <a:xfrm>
            <a:off x="3535388" y="1412875"/>
            <a:ext cx="5213075" cy="4608413"/>
          </a:xfrm>
          <a:prstGeom prst="rect">
            <a:avLst/>
          </a:prstGeom>
        </p:spPr>
      </p:pic>
      <p:sp>
        <p:nvSpPr>
          <p:cNvPr id="4" name="Rounded Rectangle 3"/>
          <p:cNvSpPr/>
          <p:nvPr/>
        </p:nvSpPr>
        <p:spPr>
          <a:xfrm>
            <a:off x="467841" y="1182255"/>
            <a:ext cx="3254414" cy="2534777"/>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b="1" dirty="0" smtClean="0">
                <a:solidFill>
                  <a:schemeClr val="tx1"/>
                </a:solidFill>
              </a:rPr>
              <a:t>Text Cleaning: </a:t>
            </a:r>
            <a:r>
              <a:rPr lang="en-AU" dirty="0" smtClean="0">
                <a:solidFill>
                  <a:schemeClr val="tx1"/>
                </a:solidFill>
              </a:rPr>
              <a:t>special</a:t>
            </a:r>
            <a:endParaRPr lang="en-AU" dirty="0">
              <a:solidFill>
                <a:schemeClr val="tx1"/>
              </a:solidFill>
            </a:endParaRPr>
          </a:p>
          <a:p>
            <a:r>
              <a:rPr lang="en-AU" dirty="0">
                <a:solidFill>
                  <a:schemeClr val="tx1"/>
                </a:solidFill>
              </a:rPr>
              <a:t>characters such as hyphen and quotation marks and also break</a:t>
            </a:r>
          </a:p>
          <a:p>
            <a:r>
              <a:rPr lang="en-AU" dirty="0">
                <a:solidFill>
                  <a:schemeClr val="tx1"/>
                </a:solidFill>
              </a:rPr>
              <a:t>sentences joined together with no space between them</a:t>
            </a:r>
            <a:r>
              <a:rPr lang="en-AU" dirty="0" smtClean="0">
                <a:solidFill>
                  <a:schemeClr val="tx1"/>
                </a:solidFill>
              </a:rPr>
              <a:t>.</a:t>
            </a:r>
            <a:endParaRPr lang="en-AU" dirty="0">
              <a:solidFill>
                <a:schemeClr val="tx1"/>
              </a:solidFill>
            </a:endParaRPr>
          </a:p>
        </p:txBody>
      </p:sp>
      <p:sp>
        <p:nvSpPr>
          <p:cNvPr id="7" name="Rounded Rectangle 6"/>
          <p:cNvSpPr/>
          <p:nvPr/>
        </p:nvSpPr>
        <p:spPr>
          <a:xfrm>
            <a:off x="455964" y="3861048"/>
            <a:ext cx="3266291" cy="2595170"/>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b="1" dirty="0">
                <a:solidFill>
                  <a:schemeClr val="tx1"/>
                </a:solidFill>
              </a:rPr>
              <a:t>Text processing: </a:t>
            </a:r>
            <a:r>
              <a:rPr lang="en-AU" dirty="0">
                <a:solidFill>
                  <a:schemeClr val="tx1"/>
                </a:solidFill>
              </a:rPr>
              <a:t>The text is processed through tokenisation,</a:t>
            </a:r>
          </a:p>
          <a:p>
            <a:r>
              <a:rPr lang="en-AU" dirty="0">
                <a:solidFill>
                  <a:schemeClr val="tx1"/>
                </a:solidFill>
              </a:rPr>
              <a:t>POS tagging, entity recognition and dependency parsing</a:t>
            </a:r>
          </a:p>
          <a:p>
            <a:r>
              <a:rPr lang="en-AU" dirty="0">
                <a:solidFill>
                  <a:schemeClr val="tx1"/>
                </a:solidFill>
              </a:rPr>
              <a:t>steps using </a:t>
            </a:r>
            <a:r>
              <a:rPr lang="en-AU" dirty="0" err="1">
                <a:solidFill>
                  <a:schemeClr val="tx1"/>
                </a:solidFill>
              </a:rPr>
              <a:t>SpaCy</a:t>
            </a:r>
            <a:r>
              <a:rPr lang="en-AU" dirty="0" smtClean="0">
                <a:solidFill>
                  <a:schemeClr val="tx1"/>
                </a:solidFill>
              </a:rPr>
              <a:t>.</a:t>
            </a:r>
            <a:endParaRPr lang="en-AU" dirty="0">
              <a:solidFill>
                <a:schemeClr val="tx1"/>
              </a:solidFill>
            </a:endParaRPr>
          </a:p>
        </p:txBody>
      </p:sp>
    </p:spTree>
    <p:extLst>
      <p:ext uri="{BB962C8B-B14F-4D97-AF65-F5344CB8AC3E}">
        <p14:creationId xmlns:p14="http://schemas.microsoft.com/office/powerpoint/2010/main" val="21352804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normAutofit/>
          </a:bodyPr>
          <a:lstStyle/>
          <a:p>
            <a:r>
              <a:rPr lang="en-AU" dirty="0" smtClean="0"/>
              <a:t>Phrase Identification – Linguistic Rules</a:t>
            </a:r>
            <a:endParaRPr lang="en-AU" dirty="0"/>
          </a:p>
        </p:txBody>
      </p:sp>
      <p:sp>
        <p:nvSpPr>
          <p:cNvPr id="3" name="Slide Number Placeholder 2"/>
          <p:cNvSpPr>
            <a:spLocks noGrp="1"/>
          </p:cNvSpPr>
          <p:nvPr>
            <p:ph type="sldNum" sz="quarter" idx="10"/>
          </p:nvPr>
        </p:nvSpPr>
        <p:spPr/>
        <p:txBody>
          <a:bodyPr/>
          <a:lstStyle/>
          <a:p>
            <a:fld id="{3D7DE1A9-329B-734D-93C3-546967996293}" type="slidenum">
              <a:rPr lang="en-AU" smtClean="0"/>
              <a:t>24</a:t>
            </a:fld>
            <a:fld id="{58C04F4F-BEF0-FA41-8AF6-98D76608D8CB}" type="slidenum">
              <a:rPr lang="en-AU" smtClean="0"/>
              <a:t>24</a:t>
            </a:fld>
            <a:r>
              <a:rPr lang="en-AU" smtClean="0"/>
              <a:t>1</a:t>
            </a:r>
            <a:endParaRPr lang="en-AU" dirty="0"/>
          </a:p>
        </p:txBody>
      </p:sp>
      <p:pic>
        <p:nvPicPr>
          <p:cNvPr id="5" name="Content Placeholder 4"/>
          <p:cNvPicPr>
            <a:picLocks noGrp="1" noChangeAspect="1"/>
          </p:cNvPicPr>
          <p:nvPr>
            <p:ph sz="quarter" idx="17"/>
          </p:nvPr>
        </p:nvPicPr>
        <p:blipFill rotWithShape="1">
          <a:blip r:embed="rId2"/>
          <a:srcRect b="8955"/>
          <a:stretch/>
        </p:blipFill>
        <p:spPr>
          <a:xfrm>
            <a:off x="3509818" y="1591145"/>
            <a:ext cx="5526678" cy="4392389"/>
          </a:xfrm>
          <a:prstGeom prst="rect">
            <a:avLst/>
          </a:prstGeom>
        </p:spPr>
      </p:pic>
      <p:sp>
        <p:nvSpPr>
          <p:cNvPr id="7" name="Rounded Rectangle 6"/>
          <p:cNvSpPr/>
          <p:nvPr/>
        </p:nvSpPr>
        <p:spPr>
          <a:xfrm>
            <a:off x="467841" y="1556792"/>
            <a:ext cx="2968086" cy="2160240"/>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b="1" dirty="0" smtClean="0">
                <a:solidFill>
                  <a:schemeClr val="tx1"/>
                </a:solidFill>
              </a:rPr>
              <a:t>Noun Phrase Chunking: </a:t>
            </a:r>
          </a:p>
          <a:p>
            <a:pPr marL="285750" indent="-285750">
              <a:buFont typeface="Arial" panose="020B0604020202020204" pitchFamily="34" charset="0"/>
              <a:buChar char="•"/>
            </a:pPr>
            <a:r>
              <a:rPr lang="en-AU" dirty="0" smtClean="0">
                <a:solidFill>
                  <a:schemeClr val="tx1"/>
                </a:solidFill>
              </a:rPr>
              <a:t>NP</a:t>
            </a:r>
          </a:p>
          <a:p>
            <a:pPr marL="285750" indent="-285750">
              <a:buFont typeface="Arial" panose="020B0604020202020204" pitchFamily="34" charset="0"/>
              <a:buChar char="•"/>
            </a:pPr>
            <a:r>
              <a:rPr lang="en-AU" dirty="0" smtClean="0">
                <a:solidFill>
                  <a:schemeClr val="tx1"/>
                </a:solidFill>
              </a:rPr>
              <a:t>(NP)</a:t>
            </a:r>
          </a:p>
          <a:p>
            <a:pPr marL="285750" indent="-285750">
              <a:buFont typeface="Arial" panose="020B0604020202020204" pitchFamily="34" charset="0"/>
              <a:buChar char="•"/>
            </a:pPr>
            <a:r>
              <a:rPr lang="pl-PL" dirty="0" smtClean="0">
                <a:solidFill>
                  <a:schemeClr val="tx1"/>
                </a:solidFill>
              </a:rPr>
              <a:t>NP + of </a:t>
            </a:r>
            <a:r>
              <a:rPr lang="pl-PL" dirty="0">
                <a:solidFill>
                  <a:schemeClr val="tx1"/>
                </a:solidFill>
              </a:rPr>
              <a:t>+ </a:t>
            </a:r>
            <a:r>
              <a:rPr lang="pl-PL" dirty="0" smtClean="0">
                <a:solidFill>
                  <a:schemeClr val="tx1"/>
                </a:solidFill>
              </a:rPr>
              <a:t>NP</a:t>
            </a:r>
            <a:r>
              <a:rPr lang="en-AU" dirty="0" smtClean="0">
                <a:solidFill>
                  <a:schemeClr val="tx1"/>
                </a:solidFill>
              </a:rPr>
              <a:t> </a:t>
            </a:r>
          </a:p>
          <a:p>
            <a:pPr marL="285750" indent="-285750">
              <a:buFont typeface="Arial" panose="020B0604020202020204" pitchFamily="34" charset="0"/>
              <a:buChar char="•"/>
            </a:pPr>
            <a:r>
              <a:rPr lang="en-AU" dirty="0" smtClean="0">
                <a:solidFill>
                  <a:schemeClr val="tx1"/>
                </a:solidFill>
              </a:rPr>
              <a:t>NP </a:t>
            </a:r>
            <a:r>
              <a:rPr lang="en-AU" dirty="0">
                <a:solidFill>
                  <a:schemeClr val="tx1"/>
                </a:solidFill>
              </a:rPr>
              <a:t>+ NP</a:t>
            </a:r>
          </a:p>
        </p:txBody>
      </p:sp>
      <p:sp>
        <p:nvSpPr>
          <p:cNvPr id="8" name="Rounded Rectangle 7"/>
          <p:cNvSpPr/>
          <p:nvPr/>
        </p:nvSpPr>
        <p:spPr>
          <a:xfrm>
            <a:off x="455964" y="3861048"/>
            <a:ext cx="3053854" cy="2160240"/>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b="1" dirty="0" smtClean="0">
                <a:solidFill>
                  <a:schemeClr val="tx1"/>
                </a:solidFill>
              </a:rPr>
              <a:t>Verb Phrase Chunking:</a:t>
            </a:r>
          </a:p>
          <a:p>
            <a:pPr marL="285750" indent="-285750">
              <a:buFont typeface="Arial" panose="020B0604020202020204" pitchFamily="34" charset="0"/>
              <a:buChar char="•"/>
            </a:pPr>
            <a:r>
              <a:rPr lang="fr-FR" dirty="0" smtClean="0">
                <a:solidFill>
                  <a:schemeClr val="tx1"/>
                </a:solidFill>
              </a:rPr>
              <a:t>VERB </a:t>
            </a:r>
            <a:r>
              <a:rPr lang="fr-FR" dirty="0">
                <a:solidFill>
                  <a:schemeClr val="tx1"/>
                </a:solidFill>
              </a:rPr>
              <a:t>+ PART </a:t>
            </a:r>
            <a:endParaRPr lang="fr-FR" dirty="0" smtClean="0">
              <a:solidFill>
                <a:schemeClr val="tx1"/>
              </a:solidFill>
            </a:endParaRPr>
          </a:p>
          <a:p>
            <a:pPr marL="285750" indent="-285750">
              <a:buFont typeface="Arial" panose="020B0604020202020204" pitchFamily="34" charset="0"/>
              <a:buChar char="•"/>
            </a:pPr>
            <a:r>
              <a:rPr lang="en-AU" dirty="0" smtClean="0">
                <a:solidFill>
                  <a:schemeClr val="tx1"/>
                </a:solidFill>
              </a:rPr>
              <a:t>VERB </a:t>
            </a:r>
            <a:r>
              <a:rPr lang="en-AU" dirty="0">
                <a:solidFill>
                  <a:schemeClr val="tx1"/>
                </a:solidFill>
              </a:rPr>
              <a:t>+ ADP </a:t>
            </a:r>
            <a:endParaRPr lang="en-AU" dirty="0" smtClean="0">
              <a:solidFill>
                <a:schemeClr val="tx1"/>
              </a:solidFill>
            </a:endParaRPr>
          </a:p>
          <a:p>
            <a:pPr marL="285750" indent="-285750">
              <a:buFont typeface="Arial" panose="020B0604020202020204" pitchFamily="34" charset="0"/>
              <a:buChar char="•"/>
            </a:pPr>
            <a:r>
              <a:rPr lang="de-DE" dirty="0" smtClean="0">
                <a:solidFill>
                  <a:schemeClr val="tx1"/>
                </a:solidFill>
              </a:rPr>
              <a:t>ADP </a:t>
            </a:r>
            <a:r>
              <a:rPr lang="de-DE" dirty="0">
                <a:solidFill>
                  <a:schemeClr val="tx1"/>
                </a:solidFill>
              </a:rPr>
              <a:t>+ </a:t>
            </a:r>
            <a:r>
              <a:rPr lang="de-DE" dirty="0" smtClean="0">
                <a:solidFill>
                  <a:schemeClr val="tx1"/>
                </a:solidFill>
              </a:rPr>
              <a:t>VERB</a:t>
            </a:r>
          </a:p>
          <a:p>
            <a:pPr marL="285750" indent="-285750">
              <a:buFont typeface="Arial" panose="020B0604020202020204" pitchFamily="34" charset="0"/>
              <a:buChar char="•"/>
            </a:pPr>
            <a:r>
              <a:rPr lang="fr-FR" dirty="0" smtClean="0">
                <a:solidFill>
                  <a:schemeClr val="tx1"/>
                </a:solidFill>
              </a:rPr>
              <a:t>PART </a:t>
            </a:r>
            <a:r>
              <a:rPr lang="fr-FR" dirty="0">
                <a:solidFill>
                  <a:schemeClr val="tx1"/>
                </a:solidFill>
              </a:rPr>
              <a:t>+ </a:t>
            </a:r>
            <a:r>
              <a:rPr lang="fr-FR" dirty="0" smtClean="0">
                <a:solidFill>
                  <a:schemeClr val="tx1"/>
                </a:solidFill>
              </a:rPr>
              <a:t>VERB</a:t>
            </a:r>
            <a:r>
              <a:rPr lang="de-DE" dirty="0" smtClean="0"/>
              <a:t>11ERB</a:t>
            </a:r>
            <a:endParaRPr lang="en-AU" dirty="0">
              <a:solidFill>
                <a:schemeClr val="tx1"/>
              </a:solidFill>
            </a:endParaRPr>
          </a:p>
        </p:txBody>
      </p:sp>
    </p:spTree>
    <p:extLst>
      <p:ext uri="{BB962C8B-B14F-4D97-AF65-F5344CB8AC3E}">
        <p14:creationId xmlns:p14="http://schemas.microsoft.com/office/powerpoint/2010/main" val="309451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AU" dirty="0" smtClean="0"/>
              <a:t>Triple Creation and Filtering</a:t>
            </a:r>
            <a:endParaRPr lang="en-AU" dirty="0"/>
          </a:p>
        </p:txBody>
      </p:sp>
      <p:sp>
        <p:nvSpPr>
          <p:cNvPr id="3" name="Slide Number Placeholder 2"/>
          <p:cNvSpPr>
            <a:spLocks noGrp="1"/>
          </p:cNvSpPr>
          <p:nvPr>
            <p:ph type="sldNum" sz="quarter" idx="10"/>
          </p:nvPr>
        </p:nvSpPr>
        <p:spPr/>
        <p:txBody>
          <a:bodyPr/>
          <a:lstStyle/>
          <a:p>
            <a:fld id="{3D7DE1A9-329B-734D-93C3-546967996293}" type="slidenum">
              <a:rPr lang="en-AU" smtClean="0"/>
              <a:t>25</a:t>
            </a:fld>
            <a:fld id="{58C04F4F-BEF0-FA41-8AF6-98D76608D8CB}" type="slidenum">
              <a:rPr lang="en-AU" smtClean="0"/>
              <a:t>25</a:t>
            </a:fld>
            <a:r>
              <a:rPr lang="en-AU" smtClean="0"/>
              <a:t>1</a:t>
            </a:r>
            <a:endParaRPr lang="en-AU" dirty="0"/>
          </a:p>
        </p:txBody>
      </p:sp>
      <p:pic>
        <p:nvPicPr>
          <p:cNvPr id="5" name="Content Placeholder 4"/>
          <p:cNvPicPr>
            <a:picLocks noGrp="1" noChangeAspect="1"/>
          </p:cNvPicPr>
          <p:nvPr>
            <p:ph sz="quarter" idx="17"/>
          </p:nvPr>
        </p:nvPicPr>
        <p:blipFill rotWithShape="1">
          <a:blip r:embed="rId2"/>
          <a:srcRect r="16509"/>
          <a:stretch/>
        </p:blipFill>
        <p:spPr>
          <a:xfrm rot="5400000">
            <a:off x="3420446" y="980153"/>
            <a:ext cx="2232248" cy="8426085"/>
          </a:xfrm>
          <a:prstGeom prst="rect">
            <a:avLst/>
          </a:prstGeom>
        </p:spPr>
      </p:pic>
      <p:sp>
        <p:nvSpPr>
          <p:cNvPr id="7" name="Rounded Rectangle 6"/>
          <p:cNvSpPr/>
          <p:nvPr/>
        </p:nvSpPr>
        <p:spPr>
          <a:xfrm>
            <a:off x="35496" y="1124744"/>
            <a:ext cx="1862861" cy="2952328"/>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800" b="1" dirty="0" smtClean="0">
                <a:solidFill>
                  <a:schemeClr val="tx1"/>
                </a:solidFill>
              </a:rPr>
              <a:t>COREF Resolution *: </a:t>
            </a:r>
          </a:p>
          <a:p>
            <a:r>
              <a:rPr lang="en-AU" sz="1800" dirty="0" err="1" smtClean="0">
                <a:solidFill>
                  <a:schemeClr val="tx1"/>
                </a:solidFill>
              </a:rPr>
              <a:t>Coreference</a:t>
            </a:r>
            <a:r>
              <a:rPr lang="en-AU" sz="1800" dirty="0" smtClean="0">
                <a:solidFill>
                  <a:schemeClr val="tx1"/>
                </a:solidFill>
              </a:rPr>
              <a:t> </a:t>
            </a:r>
            <a:r>
              <a:rPr lang="en-AU" sz="1800" dirty="0">
                <a:solidFill>
                  <a:schemeClr val="tx1"/>
                </a:solidFill>
              </a:rPr>
              <a:t>items </a:t>
            </a:r>
            <a:r>
              <a:rPr lang="en-AU" sz="1800" dirty="0" smtClean="0">
                <a:solidFill>
                  <a:schemeClr val="tx1"/>
                </a:solidFill>
              </a:rPr>
              <a:t>are resolved by </a:t>
            </a:r>
            <a:r>
              <a:rPr lang="en-AU" sz="1800" dirty="0">
                <a:solidFill>
                  <a:schemeClr val="tx1"/>
                </a:solidFill>
              </a:rPr>
              <a:t>replacing the original phrase with </a:t>
            </a:r>
            <a:r>
              <a:rPr lang="en-AU" sz="1800" dirty="0" smtClean="0">
                <a:solidFill>
                  <a:schemeClr val="tx1"/>
                </a:solidFill>
              </a:rPr>
              <a:t>the referred </a:t>
            </a:r>
            <a:r>
              <a:rPr lang="en-AU" sz="1800" dirty="0">
                <a:solidFill>
                  <a:schemeClr val="tx1"/>
                </a:solidFill>
              </a:rPr>
              <a:t>phrase for each item.</a:t>
            </a:r>
            <a:endParaRPr lang="en-AU" sz="1800" dirty="0" smtClean="0">
              <a:solidFill>
                <a:schemeClr val="tx1"/>
              </a:solidFill>
            </a:endParaRPr>
          </a:p>
        </p:txBody>
      </p:sp>
      <p:sp>
        <p:nvSpPr>
          <p:cNvPr id="4" name="Rectangle 3"/>
          <p:cNvSpPr/>
          <p:nvPr/>
        </p:nvSpPr>
        <p:spPr>
          <a:xfrm>
            <a:off x="395536" y="6381329"/>
            <a:ext cx="4671472" cy="307777"/>
          </a:xfrm>
          <a:prstGeom prst="rect">
            <a:avLst/>
          </a:prstGeom>
        </p:spPr>
        <p:txBody>
          <a:bodyPr wrap="none">
            <a:spAutoFit/>
          </a:bodyPr>
          <a:lstStyle/>
          <a:p>
            <a:r>
              <a:rPr lang="en-AU" sz="1400" dirty="0" smtClean="0">
                <a:latin typeface="NimbusRomNo9L-Regu"/>
              </a:rPr>
              <a:t>*</a:t>
            </a:r>
            <a:r>
              <a:rPr lang="en-AU" sz="1400" dirty="0" err="1" smtClean="0"/>
              <a:t>NeuralCoref</a:t>
            </a:r>
            <a:r>
              <a:rPr lang="en-AU" sz="1400" dirty="0"/>
              <a:t> </a:t>
            </a:r>
            <a:r>
              <a:rPr lang="en-AU" sz="1400" dirty="0" smtClean="0">
                <a:latin typeface="NimbusRomNo9L-Regu"/>
              </a:rPr>
              <a:t>https</a:t>
            </a:r>
            <a:r>
              <a:rPr lang="en-AU" sz="1400" dirty="0">
                <a:latin typeface="NimbusRomNo9L-Regu"/>
              </a:rPr>
              <a:t>://</a:t>
            </a:r>
            <a:r>
              <a:rPr lang="en-AU" sz="1400" dirty="0" smtClean="0">
                <a:latin typeface="NimbusRomNo9L-Regu"/>
              </a:rPr>
              <a:t>github.com/huggingface/neuralcoref</a:t>
            </a:r>
            <a:endParaRPr lang="en-AU" sz="1400" dirty="0"/>
          </a:p>
        </p:txBody>
      </p:sp>
      <p:sp>
        <p:nvSpPr>
          <p:cNvPr id="8" name="Rounded Rectangle 7"/>
          <p:cNvSpPr/>
          <p:nvPr/>
        </p:nvSpPr>
        <p:spPr>
          <a:xfrm>
            <a:off x="1979712" y="1124744"/>
            <a:ext cx="2582942" cy="2952328"/>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800" b="1" dirty="0" smtClean="0">
                <a:solidFill>
                  <a:schemeClr val="tx1"/>
                </a:solidFill>
              </a:rPr>
              <a:t>Triple Creation: </a:t>
            </a:r>
            <a:r>
              <a:rPr lang="en-AU" sz="1800" dirty="0" smtClean="0">
                <a:solidFill>
                  <a:schemeClr val="tx1"/>
                </a:solidFill>
              </a:rPr>
              <a:t>Find triples in the same sentence by finding entities before and after verb phrases; </a:t>
            </a:r>
            <a:endParaRPr lang="en-AU" sz="1800" dirty="0">
              <a:solidFill>
                <a:schemeClr val="tx1"/>
              </a:solidFill>
            </a:endParaRPr>
          </a:p>
          <a:p>
            <a:r>
              <a:rPr lang="en-AU" sz="1800" dirty="0" smtClean="0">
                <a:solidFill>
                  <a:schemeClr val="tx1"/>
                </a:solidFill>
              </a:rPr>
              <a:t>Document-level triples are obtained by finding shortest path between any pair of entities. </a:t>
            </a:r>
          </a:p>
        </p:txBody>
      </p:sp>
      <p:sp>
        <p:nvSpPr>
          <p:cNvPr id="10" name="Rounded Rectangle 9"/>
          <p:cNvSpPr/>
          <p:nvPr/>
        </p:nvSpPr>
        <p:spPr>
          <a:xfrm>
            <a:off x="4644009" y="1124744"/>
            <a:ext cx="2232247" cy="2952328"/>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800" b="1" dirty="0">
                <a:solidFill>
                  <a:schemeClr val="tx1"/>
                </a:solidFill>
              </a:rPr>
              <a:t>Triple Filtering: </a:t>
            </a:r>
            <a:r>
              <a:rPr lang="en-AU" sz="1800" dirty="0" smtClean="0">
                <a:solidFill>
                  <a:schemeClr val="tx1"/>
                </a:solidFill>
              </a:rPr>
              <a:t>remove </a:t>
            </a:r>
            <a:r>
              <a:rPr lang="en-AU" sz="1800" dirty="0">
                <a:solidFill>
                  <a:schemeClr val="tx1"/>
                </a:solidFill>
              </a:rPr>
              <a:t>any triple with a stop </a:t>
            </a:r>
            <a:r>
              <a:rPr lang="en-AU" sz="1800" dirty="0" smtClean="0">
                <a:solidFill>
                  <a:schemeClr val="tx1"/>
                </a:solidFill>
              </a:rPr>
              <a:t>word as </a:t>
            </a:r>
            <a:r>
              <a:rPr lang="en-AU" sz="1800" dirty="0">
                <a:solidFill>
                  <a:schemeClr val="tx1"/>
                </a:solidFill>
              </a:rPr>
              <a:t>a head entity. The stop words include NLTK stop words,</a:t>
            </a:r>
          </a:p>
          <a:p>
            <a:r>
              <a:rPr lang="en-AU" sz="1800" dirty="0">
                <a:solidFill>
                  <a:schemeClr val="tx1"/>
                </a:solidFill>
              </a:rPr>
              <a:t>names of days </a:t>
            </a:r>
            <a:r>
              <a:rPr lang="en-AU" sz="1800" dirty="0" smtClean="0">
                <a:solidFill>
                  <a:schemeClr val="tx1"/>
                </a:solidFill>
              </a:rPr>
              <a:t>(e.g. Monday) </a:t>
            </a:r>
            <a:r>
              <a:rPr lang="en-AU" sz="1800" dirty="0">
                <a:solidFill>
                  <a:schemeClr val="tx1"/>
                </a:solidFill>
              </a:rPr>
              <a:t>and names of </a:t>
            </a:r>
            <a:r>
              <a:rPr lang="en-AU" sz="1800" dirty="0" smtClean="0">
                <a:solidFill>
                  <a:schemeClr val="tx1"/>
                </a:solidFill>
              </a:rPr>
              <a:t>months (e.g. January).</a:t>
            </a:r>
          </a:p>
        </p:txBody>
      </p:sp>
      <p:sp>
        <p:nvSpPr>
          <p:cNvPr id="11" name="Rounded Rectangle 10"/>
          <p:cNvSpPr/>
          <p:nvPr/>
        </p:nvSpPr>
        <p:spPr>
          <a:xfrm>
            <a:off x="6957611" y="1124744"/>
            <a:ext cx="2186389" cy="2952328"/>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800" b="1" dirty="0">
                <a:solidFill>
                  <a:schemeClr val="tx1"/>
                </a:solidFill>
              </a:rPr>
              <a:t>Article Removal</a:t>
            </a:r>
            <a:r>
              <a:rPr lang="en-AU" sz="1800" dirty="0">
                <a:solidFill>
                  <a:schemeClr val="tx1"/>
                </a:solidFill>
              </a:rPr>
              <a:t>: </a:t>
            </a:r>
            <a:r>
              <a:rPr lang="en-AU" sz="1800" dirty="0" smtClean="0">
                <a:solidFill>
                  <a:schemeClr val="tx1"/>
                </a:solidFill>
              </a:rPr>
              <a:t>articles (a</a:t>
            </a:r>
            <a:r>
              <a:rPr lang="en-AU" sz="1800" dirty="0">
                <a:solidFill>
                  <a:schemeClr val="tx1"/>
                </a:solidFill>
              </a:rPr>
              <a:t>, an, the</a:t>
            </a:r>
            <a:r>
              <a:rPr lang="en-AU" sz="1800" dirty="0" smtClean="0">
                <a:solidFill>
                  <a:schemeClr val="tx1"/>
                </a:solidFill>
              </a:rPr>
              <a:t>), possessive </a:t>
            </a:r>
            <a:r>
              <a:rPr lang="en-AU" sz="1800" dirty="0">
                <a:solidFill>
                  <a:schemeClr val="tx1"/>
                </a:solidFill>
              </a:rPr>
              <a:t>pronouns</a:t>
            </a:r>
          </a:p>
          <a:p>
            <a:r>
              <a:rPr lang="en-AU" sz="1800" dirty="0">
                <a:solidFill>
                  <a:schemeClr val="tx1"/>
                </a:solidFill>
              </a:rPr>
              <a:t>(e.g., its, their) and demonstrative pronouns (e.g., that, these</a:t>
            </a:r>
            <a:r>
              <a:rPr lang="en-AU" sz="1800" dirty="0" smtClean="0">
                <a:solidFill>
                  <a:schemeClr val="tx1"/>
                </a:solidFill>
              </a:rPr>
              <a:t>) are removed from </a:t>
            </a:r>
            <a:r>
              <a:rPr lang="en-AU" sz="1800" dirty="0">
                <a:solidFill>
                  <a:schemeClr val="tx1"/>
                </a:solidFill>
              </a:rPr>
              <a:t>the </a:t>
            </a:r>
            <a:r>
              <a:rPr lang="en-AU" sz="1800" dirty="0" smtClean="0">
                <a:solidFill>
                  <a:schemeClr val="tx1"/>
                </a:solidFill>
              </a:rPr>
              <a:t>heads and tails.</a:t>
            </a:r>
          </a:p>
        </p:txBody>
      </p:sp>
    </p:spTree>
    <p:extLst>
      <p:ext uri="{BB962C8B-B14F-4D97-AF65-F5344CB8AC3E}">
        <p14:creationId xmlns:p14="http://schemas.microsoft.com/office/powerpoint/2010/main" val="30630301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67841" y="582318"/>
            <a:ext cx="6480423" cy="576411"/>
          </a:xfrm>
        </p:spPr>
        <p:txBody>
          <a:bodyPr/>
          <a:lstStyle/>
          <a:p>
            <a:r>
              <a:rPr lang="en-US" dirty="0" smtClean="0"/>
              <a:t>Overview – What’s Light Weight Ontology</a:t>
            </a:r>
            <a:endParaRPr lang="en-US" dirty="0"/>
          </a:p>
        </p:txBody>
      </p:sp>
      <p:sp>
        <p:nvSpPr>
          <p:cNvPr id="3" name="Slide Number Placeholder 2"/>
          <p:cNvSpPr>
            <a:spLocks noGrp="1"/>
          </p:cNvSpPr>
          <p:nvPr>
            <p:ph type="sldNum" sz="quarter" idx="10"/>
          </p:nvPr>
        </p:nvSpPr>
        <p:spPr/>
        <p:txBody>
          <a:bodyPr/>
          <a:lstStyle/>
          <a:p>
            <a:fld id="{3D7DE1A9-329B-734D-93C3-546967996293}" type="slidenum">
              <a:rPr lang="en-AU" smtClean="0"/>
              <a:t>26</a:t>
            </a:fld>
            <a:fld id="{58C04F4F-BEF0-FA41-8AF6-98D76608D8CB}" type="slidenum">
              <a:rPr lang="en-AU" smtClean="0"/>
              <a:t>26</a:t>
            </a:fld>
            <a:r>
              <a:rPr lang="en-AU" smtClean="0"/>
              <a:t>1</a:t>
            </a:r>
            <a:endParaRPr lang="en-AU" dirty="0"/>
          </a:p>
        </p:txBody>
      </p:sp>
      <p:sp>
        <p:nvSpPr>
          <p:cNvPr id="4" name="Content Placeholder 3"/>
          <p:cNvSpPr>
            <a:spLocks noGrp="1"/>
          </p:cNvSpPr>
          <p:nvPr>
            <p:ph sz="quarter" idx="17"/>
          </p:nvPr>
        </p:nvSpPr>
        <p:spPr/>
        <p:txBody>
          <a:bodyPr/>
          <a:lstStyle/>
          <a:p>
            <a:r>
              <a:rPr lang="en-US" dirty="0" smtClean="0"/>
              <a:t>Ontologies are formal and explicit specification in the form of concepts and relations of shared </a:t>
            </a:r>
            <a:r>
              <a:rPr lang="en-US" dirty="0" err="1" smtClean="0"/>
              <a:t>conceputalisation</a:t>
            </a:r>
            <a:r>
              <a:rPr lang="en-US" dirty="0" smtClean="0"/>
              <a:t> [Gruber 1993]. </a:t>
            </a:r>
          </a:p>
          <a:p>
            <a:r>
              <a:rPr lang="en-US" dirty="0" smtClean="0"/>
              <a:t>Indispensible for unambiguous communication and interoperation of autonomous entities. </a:t>
            </a:r>
            <a:endParaRPr lang="en-US" dirty="0"/>
          </a:p>
        </p:txBody>
      </p:sp>
      <p:sp>
        <p:nvSpPr>
          <p:cNvPr id="5" name="Rectangle 4"/>
          <p:cNvSpPr/>
          <p:nvPr/>
        </p:nvSpPr>
        <p:spPr>
          <a:xfrm>
            <a:off x="1547664" y="5805264"/>
            <a:ext cx="7416824" cy="1015663"/>
          </a:xfrm>
          <a:prstGeom prst="rect">
            <a:avLst/>
          </a:prstGeom>
        </p:spPr>
        <p:txBody>
          <a:bodyPr wrap="square">
            <a:spAutoFit/>
          </a:bodyPr>
          <a:lstStyle/>
          <a:p>
            <a:r>
              <a:rPr lang="en-US" sz="2000" b="1" dirty="0"/>
              <a:t>Wilson Wong</a:t>
            </a:r>
            <a:r>
              <a:rPr lang="en-US" sz="2000" dirty="0"/>
              <a:t>, Wei Liu, and Mohammed </a:t>
            </a:r>
            <a:r>
              <a:rPr lang="en-US" sz="2000" dirty="0" err="1"/>
              <a:t>Bennamoun</a:t>
            </a:r>
            <a:r>
              <a:rPr lang="en-US" sz="2000" dirty="0"/>
              <a:t>. (2012) </a:t>
            </a:r>
            <a:r>
              <a:rPr lang="en-US" sz="2000" i="1" dirty="0"/>
              <a:t>Ontology Learning from Text: A look back and into the future</a:t>
            </a:r>
            <a:r>
              <a:rPr lang="en-US" sz="2000" dirty="0"/>
              <a:t>, ACM COMPUTING SURVEYS, 44, 4, Article 20, pp. 20:1-20:36</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108067"/>
            <a:ext cx="1419225"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0" y="1135733"/>
            <a:ext cx="9180512" cy="3949451"/>
          </a:xfrm>
          <a:prstGeom prst="rect">
            <a:avLst/>
          </a:prstGeom>
        </p:spPr>
      </p:pic>
    </p:spTree>
    <p:extLst>
      <p:ext uri="{BB962C8B-B14F-4D97-AF65-F5344CB8AC3E}">
        <p14:creationId xmlns:p14="http://schemas.microsoft.com/office/powerpoint/2010/main" val="81072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12.2 Word </a:t>
            </a:r>
            <a:r>
              <a:rPr lang="en-US" dirty="0" err="1" smtClean="0"/>
              <a:t>embeddings</a:t>
            </a:r>
            <a:endParaRPr lang="en-AU" dirty="0"/>
          </a:p>
        </p:txBody>
      </p:sp>
      <p:sp>
        <p:nvSpPr>
          <p:cNvPr id="5" name="Text Placeholder 4"/>
          <p:cNvSpPr>
            <a:spLocks noGrp="1"/>
          </p:cNvSpPr>
          <p:nvPr>
            <p:ph type="body" idx="1"/>
          </p:nvPr>
        </p:nvSpPr>
        <p:spPr/>
        <p:txBody>
          <a:bodyPr/>
          <a:lstStyle/>
          <a:p>
            <a:r>
              <a:rPr lang="en-US" dirty="0" smtClean="0"/>
              <a:t>Week 12 Natural Language Processing</a:t>
            </a:r>
            <a:endParaRPr lang="en-AU" dirty="0"/>
          </a:p>
        </p:txBody>
      </p:sp>
    </p:spTree>
    <p:extLst>
      <p:ext uri="{BB962C8B-B14F-4D97-AF65-F5344CB8AC3E}">
        <p14:creationId xmlns:p14="http://schemas.microsoft.com/office/powerpoint/2010/main" val="2825838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Word representations – one hot vectors</a:t>
            </a:r>
            <a:endParaRPr lang="en-AU" dirty="0"/>
          </a:p>
        </p:txBody>
      </p:sp>
      <p:sp>
        <p:nvSpPr>
          <p:cNvPr id="15" name="Rectangle 14"/>
          <p:cNvSpPr/>
          <p:nvPr/>
        </p:nvSpPr>
        <p:spPr>
          <a:xfrm>
            <a:off x="152607" y="6315441"/>
            <a:ext cx="1913665" cy="369332"/>
          </a:xfrm>
          <a:prstGeom prst="rect">
            <a:avLst/>
          </a:prstGeom>
        </p:spPr>
        <p:txBody>
          <a:bodyPr wrap="none">
            <a:spAutoFit/>
          </a:bodyPr>
          <a:lstStyle/>
          <a:p>
            <a:r>
              <a:rPr lang="en-AU" sz="1800" dirty="0">
                <a:solidFill>
                  <a:srgbClr val="333333"/>
                </a:solidFill>
                <a:latin typeface="Verdana" panose="020B0604030504040204" pitchFamily="34" charset="0"/>
              </a:rPr>
              <a:t>(</a:t>
            </a:r>
            <a:r>
              <a:rPr lang="en-AU" sz="1800" dirty="0" err="1">
                <a:solidFill>
                  <a:srgbClr val="333333"/>
                </a:solidFill>
                <a:latin typeface="Verdana" panose="020B0604030504040204" pitchFamily="34" charset="0"/>
              </a:rPr>
              <a:t>Socher</a:t>
            </a:r>
            <a:r>
              <a:rPr lang="en-AU" sz="1800" dirty="0">
                <a:solidFill>
                  <a:srgbClr val="333333"/>
                </a:solidFill>
                <a:latin typeface="Verdana" panose="020B0604030504040204" pitchFamily="34" charset="0"/>
              </a:rPr>
              <a:t>, 2018)</a:t>
            </a:r>
            <a:endParaRPr lang="en-AU" sz="1800" dirty="0"/>
          </a:p>
        </p:txBody>
      </p:sp>
      <p:pic>
        <p:nvPicPr>
          <p:cNvPr id="16" name="Picture 15"/>
          <p:cNvPicPr>
            <a:picLocks noChangeAspect="1"/>
          </p:cNvPicPr>
          <p:nvPr/>
        </p:nvPicPr>
        <p:blipFill>
          <a:blip r:embed="rId3"/>
          <a:stretch>
            <a:fillRect/>
          </a:stretch>
        </p:blipFill>
        <p:spPr>
          <a:xfrm>
            <a:off x="560825" y="2341328"/>
            <a:ext cx="8240275" cy="2524477"/>
          </a:xfrm>
          <a:prstGeom prst="rect">
            <a:avLst/>
          </a:prstGeom>
        </p:spPr>
      </p:pic>
    </p:spTree>
    <p:extLst>
      <p:ext uri="{BB962C8B-B14F-4D97-AF65-F5344CB8AC3E}">
        <p14:creationId xmlns:p14="http://schemas.microsoft.com/office/powerpoint/2010/main" val="25506485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Representing words by their context</a:t>
            </a:r>
            <a:endParaRPr lang="en-AU" dirty="0"/>
          </a:p>
        </p:txBody>
      </p:sp>
      <p:pic>
        <p:nvPicPr>
          <p:cNvPr id="6" name="Picture 5"/>
          <p:cNvPicPr>
            <a:picLocks noChangeAspect="1"/>
          </p:cNvPicPr>
          <p:nvPr/>
        </p:nvPicPr>
        <p:blipFill rotWithShape="1">
          <a:blip r:embed="rId3"/>
          <a:srcRect l="583"/>
          <a:stretch/>
        </p:blipFill>
        <p:spPr>
          <a:xfrm>
            <a:off x="395749" y="1828701"/>
            <a:ext cx="8211213" cy="1876687"/>
          </a:xfrm>
          <a:prstGeom prst="rect">
            <a:avLst/>
          </a:prstGeom>
        </p:spPr>
      </p:pic>
      <p:sp>
        <p:nvSpPr>
          <p:cNvPr id="7" name="Rectangle 6"/>
          <p:cNvSpPr/>
          <p:nvPr/>
        </p:nvSpPr>
        <p:spPr>
          <a:xfrm>
            <a:off x="152607" y="6315441"/>
            <a:ext cx="1913665" cy="369332"/>
          </a:xfrm>
          <a:prstGeom prst="rect">
            <a:avLst/>
          </a:prstGeom>
        </p:spPr>
        <p:txBody>
          <a:bodyPr wrap="none">
            <a:spAutoFit/>
          </a:bodyPr>
          <a:lstStyle/>
          <a:p>
            <a:r>
              <a:rPr lang="en-AU" sz="1800" dirty="0">
                <a:solidFill>
                  <a:srgbClr val="333333"/>
                </a:solidFill>
                <a:latin typeface="Verdana" panose="020B0604030504040204" pitchFamily="34" charset="0"/>
              </a:rPr>
              <a:t>(</a:t>
            </a:r>
            <a:r>
              <a:rPr lang="en-AU" sz="1800" dirty="0" err="1">
                <a:solidFill>
                  <a:srgbClr val="333333"/>
                </a:solidFill>
                <a:latin typeface="Verdana" panose="020B0604030504040204" pitchFamily="34" charset="0"/>
              </a:rPr>
              <a:t>Socher</a:t>
            </a:r>
            <a:r>
              <a:rPr lang="en-AU" sz="1800" dirty="0">
                <a:solidFill>
                  <a:srgbClr val="333333"/>
                </a:solidFill>
                <a:latin typeface="Verdana" panose="020B0604030504040204" pitchFamily="34" charset="0"/>
              </a:rPr>
              <a:t>, 2018)</a:t>
            </a:r>
            <a:endParaRPr lang="en-AU" sz="1800" dirty="0"/>
          </a:p>
        </p:txBody>
      </p:sp>
      <mc:AlternateContent xmlns:mc="http://schemas.openxmlformats.org/markup-compatibility/2006" xmlns:a14="http://schemas.microsoft.com/office/drawing/2010/main">
        <mc:Choice Requires="a14">
          <p:sp>
            <p:nvSpPr>
              <p:cNvPr id="8" name="TextBox 7"/>
              <p:cNvSpPr txBox="1"/>
              <p:nvPr/>
            </p:nvSpPr>
            <p:spPr>
              <a:xfrm>
                <a:off x="1074359" y="4027691"/>
                <a:ext cx="6853992" cy="1846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chemeClr val="accent2"/>
                          </a:solidFill>
                          <a:latin typeface="Cambria Math" panose="02040503050406030204" pitchFamily="18" charset="0"/>
                        </a:rPr>
                        <m:t>𝑚𝑜𝑡𝑒𝑙</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0 0 0 0 0 0 1 0 0</m:t>
                          </m:r>
                        </m:e>
                      </m:d>
                    </m:oMath>
                    <m:oMath xmlns:m="http://schemas.openxmlformats.org/officeDocument/2006/math">
                      <m:r>
                        <a:rPr lang="en-AU" b="0" i="1" smtClean="0">
                          <a:solidFill>
                            <a:schemeClr val="accent2"/>
                          </a:solidFill>
                          <a:latin typeface="Cambria Math" panose="02040503050406030204" pitchFamily="18" charset="0"/>
                        </a:rPr>
                        <m:t>h𝑜𝑡𝑒𝑙</m:t>
                      </m:r>
                      <m:r>
                        <a:rPr lang="en-AU" b="0" i="1" smtClean="0">
                          <a:solidFill>
                            <a:schemeClr val="accent2"/>
                          </a:solidFill>
                          <a:latin typeface="Cambria Math" panose="02040503050406030204" pitchFamily="18" charset="0"/>
                        </a:rPr>
                        <m:t> =</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0 1 0 0 0 0 0 0 0</m:t>
                          </m:r>
                        </m:e>
                      </m:d>
                    </m:oMath>
                    <m:oMath xmlns:m="http://schemas.openxmlformats.org/officeDocument/2006/math">
                      <m:r>
                        <a:rPr lang="en-AU" b="0" i="1" smtClean="0">
                          <a:latin typeface="Cambria Math" panose="02040503050406030204" pitchFamily="18" charset="0"/>
                        </a:rPr>
                        <m:t>…</m:t>
                      </m:r>
                    </m:oMath>
                    <m:oMath xmlns:m="http://schemas.openxmlformats.org/officeDocument/2006/math">
                      <m:r>
                        <a:rPr lang="en-AU" b="0" i="1" smtClean="0">
                          <a:solidFill>
                            <a:srgbClr val="00B050"/>
                          </a:solidFill>
                          <a:latin typeface="Cambria Math" panose="02040503050406030204" pitchFamily="18" charset="0"/>
                        </a:rPr>
                        <m:t>𝑚𝑜𝑡𝑒𝑙</m:t>
                      </m:r>
                      <m:r>
                        <a:rPr lang="en-AU" b="0" i="1" smtClean="0">
                          <a:solidFill>
                            <a:srgbClr val="00B050"/>
                          </a:solidFill>
                          <a:latin typeface="Cambria Math" panose="02040503050406030204" pitchFamily="18" charset="0"/>
                        </a:rPr>
                        <m:t>=</m:t>
                      </m:r>
                      <m:d>
                        <m:dPr>
                          <m:begChr m:val="["/>
                          <m:endChr m:val="]"/>
                          <m:ctrlPr>
                            <a:rPr lang="en-AU" b="0" i="1" smtClean="0">
                              <a:solidFill>
                                <a:srgbClr val="00B050"/>
                              </a:solidFill>
                              <a:latin typeface="Cambria Math" panose="02040503050406030204" pitchFamily="18" charset="0"/>
                            </a:rPr>
                          </m:ctrlPr>
                        </m:dPr>
                        <m:e>
                          <m:r>
                            <a:rPr lang="en-AU" b="0" i="1" smtClean="0">
                              <a:solidFill>
                                <a:srgbClr val="00B050"/>
                              </a:solidFill>
                              <a:latin typeface="Cambria Math" panose="02040503050406030204" pitchFamily="18" charset="0"/>
                            </a:rPr>
                            <m:t>−0.1, 0.3, 0.2, −0.2, 0.3, 0.4, 0.5, 0.1, −0.2</m:t>
                          </m:r>
                        </m:e>
                      </m:d>
                    </m:oMath>
                    <m:oMath xmlns:m="http://schemas.openxmlformats.org/officeDocument/2006/math">
                      <m:r>
                        <a:rPr lang="en-AU" b="0" i="1" smtClean="0">
                          <a:solidFill>
                            <a:srgbClr val="00B050"/>
                          </a:solidFill>
                          <a:latin typeface="Cambria Math" panose="02040503050406030204" pitchFamily="18" charset="0"/>
                        </a:rPr>
                        <m:t>h𝑜𝑡𝑒𝑙</m:t>
                      </m:r>
                      <m:r>
                        <a:rPr lang="en-AU" b="0" i="1" smtClean="0">
                          <a:solidFill>
                            <a:srgbClr val="00B050"/>
                          </a:solidFill>
                          <a:latin typeface="Cambria Math" panose="02040503050406030204" pitchFamily="18" charset="0"/>
                        </a:rPr>
                        <m:t> =[−0.2, 0.6, 0.4, −0.3, 0.2, 0.2, 0.3, 0.1, −0.1]</m:t>
                      </m:r>
                    </m:oMath>
                  </m:oMathPara>
                </a14:m>
                <a:r>
                  <a:rPr lang="en-AU" b="0" dirty="0" smtClean="0">
                    <a:solidFill>
                      <a:srgbClr val="00B050"/>
                    </a:solidFill>
                  </a:rPr>
                  <a:t/>
                </a:r>
                <a:br>
                  <a:rPr lang="en-AU" b="0" dirty="0" smtClean="0">
                    <a:solidFill>
                      <a:srgbClr val="00B050"/>
                    </a:solidFill>
                  </a:rPr>
                </a:br>
                <a:endParaRPr lang="en-AU" b="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1074359" y="4027691"/>
                <a:ext cx="6853992" cy="1846724"/>
              </a:xfrm>
              <a:prstGeom prst="rect">
                <a:avLst/>
              </a:prstGeom>
              <a:blipFill>
                <a:blip r:embed="rId4"/>
                <a:stretch>
                  <a:fillRect b="-5941"/>
                </a:stretch>
              </a:blipFill>
            </p:spPr>
            <p:txBody>
              <a:bodyPr/>
              <a:lstStyle/>
              <a:p>
                <a:r>
                  <a:rPr lang="en-AU">
                    <a:noFill/>
                  </a:rPr>
                  <a:t> </a:t>
                </a:r>
              </a:p>
            </p:txBody>
          </p:sp>
        </mc:Fallback>
      </mc:AlternateContent>
      <p:sp>
        <p:nvSpPr>
          <p:cNvPr id="9" name="TextBox 8"/>
          <p:cNvSpPr txBox="1"/>
          <p:nvPr/>
        </p:nvSpPr>
        <p:spPr>
          <a:xfrm>
            <a:off x="152607" y="4027691"/>
            <a:ext cx="704039" cy="830997"/>
          </a:xfrm>
          <a:prstGeom prst="rect">
            <a:avLst/>
          </a:prstGeom>
          <a:noFill/>
        </p:spPr>
        <p:txBody>
          <a:bodyPr wrap="none" rtlCol="0">
            <a:spAutoFit/>
          </a:bodyPr>
          <a:lstStyle/>
          <a:p>
            <a:r>
              <a:rPr lang="en-AU" dirty="0" smtClean="0">
                <a:solidFill>
                  <a:schemeClr val="accent2"/>
                </a:solidFill>
              </a:rPr>
              <a:t>One</a:t>
            </a:r>
          </a:p>
          <a:p>
            <a:r>
              <a:rPr lang="en-AU" dirty="0" smtClean="0">
                <a:solidFill>
                  <a:schemeClr val="accent2"/>
                </a:solidFill>
              </a:rPr>
              <a:t>Hot</a:t>
            </a:r>
            <a:endParaRPr lang="en-AU" dirty="0">
              <a:solidFill>
                <a:schemeClr val="accent2"/>
              </a:solidFill>
            </a:endParaRPr>
          </a:p>
        </p:txBody>
      </p:sp>
      <p:sp>
        <p:nvSpPr>
          <p:cNvPr id="10" name="TextBox 9"/>
          <p:cNvSpPr txBox="1"/>
          <p:nvPr/>
        </p:nvSpPr>
        <p:spPr>
          <a:xfrm>
            <a:off x="5321370" y="4581753"/>
            <a:ext cx="2477409" cy="461665"/>
          </a:xfrm>
          <a:prstGeom prst="rect">
            <a:avLst/>
          </a:prstGeom>
          <a:noFill/>
        </p:spPr>
        <p:txBody>
          <a:bodyPr wrap="none" rtlCol="0">
            <a:spAutoFit/>
          </a:bodyPr>
          <a:lstStyle/>
          <a:p>
            <a:r>
              <a:rPr lang="en-AU" dirty="0" smtClean="0">
                <a:solidFill>
                  <a:srgbClr val="00B050"/>
                </a:solidFill>
              </a:rPr>
              <a:t>Word </a:t>
            </a:r>
            <a:r>
              <a:rPr lang="en-AU" dirty="0" err="1" smtClean="0">
                <a:solidFill>
                  <a:srgbClr val="00B050"/>
                </a:solidFill>
              </a:rPr>
              <a:t>Embeddings</a:t>
            </a:r>
            <a:endParaRPr lang="en-AU" dirty="0">
              <a:solidFill>
                <a:srgbClr val="00B050"/>
              </a:solidFill>
            </a:endParaRPr>
          </a:p>
        </p:txBody>
      </p:sp>
    </p:spTree>
    <p:extLst>
      <p:ext uri="{BB962C8B-B14F-4D97-AF65-F5344CB8AC3E}">
        <p14:creationId xmlns:p14="http://schemas.microsoft.com/office/powerpoint/2010/main" val="190356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67841" y="476325"/>
            <a:ext cx="6505614" cy="576411"/>
          </a:xfrm>
        </p:spPr>
        <p:txBody>
          <a:bodyPr/>
          <a:lstStyle/>
          <a:p>
            <a:r>
              <a:rPr lang="en-AU" dirty="0" smtClean="0"/>
              <a:t>Extracting </a:t>
            </a:r>
            <a:r>
              <a:rPr lang="en-AU" b="0" dirty="0" smtClean="0">
                <a:solidFill>
                  <a:srgbClr val="FF0000"/>
                </a:solidFill>
              </a:rPr>
              <a:t>S</a:t>
            </a:r>
            <a:r>
              <a:rPr lang="en-AU" dirty="0" smtClean="0"/>
              <a:t>emantics – Association Rule Mining</a:t>
            </a:r>
            <a:endParaRPr lang="en-AU" dirty="0"/>
          </a:p>
        </p:txBody>
      </p:sp>
      <p:pic>
        <p:nvPicPr>
          <p:cNvPr id="4" name="Content Placeholder 3">
            <a:hlinkClick r:id="rId2"/>
          </p:cNvPr>
          <p:cNvPicPr>
            <a:picLocks noGrp="1" noChangeAspect="1"/>
          </p:cNvPicPr>
          <p:nvPr>
            <p:ph sz="quarter" idx="17"/>
          </p:nvPr>
        </p:nvPicPr>
        <p:blipFill>
          <a:blip r:embed="rId3"/>
          <a:stretch>
            <a:fillRect/>
          </a:stretch>
        </p:blipFill>
        <p:spPr>
          <a:xfrm>
            <a:off x="1881912" y="1635958"/>
            <a:ext cx="5317830" cy="4276725"/>
          </a:xfrm>
          <a:prstGeom prst="rect">
            <a:avLst/>
          </a:prstGeom>
        </p:spPr>
      </p:pic>
      <p:sp>
        <p:nvSpPr>
          <p:cNvPr id="5" name="Text Placeholder 1"/>
          <p:cNvSpPr txBox="1">
            <a:spLocks/>
          </p:cNvSpPr>
          <p:nvPr/>
        </p:nvSpPr>
        <p:spPr>
          <a:xfrm>
            <a:off x="394855" y="6237288"/>
            <a:ext cx="8291945" cy="426989"/>
          </a:xfrm>
          <a:prstGeom prst="rect">
            <a:avLst/>
          </a:prstGeom>
        </p:spPr>
        <p:txBody>
          <a:bodyPr vert="horz" lIns="121917" tIns="60958" rIns="121917" bIns="60958" rtlCol="0">
            <a:noAutofit/>
          </a:bodyPr>
          <a:lstStyle>
            <a:lvl1pPr marL="0" indent="0" algn="l" defTabSz="457189" rtl="0" eaLnBrk="1" latinLnBrk="0" hangingPunct="1">
              <a:spcBef>
                <a:spcPct val="20000"/>
              </a:spcBef>
              <a:buFont typeface="Arial"/>
              <a:buNone/>
              <a:defRPr sz="2500" b="1" kern="1200" baseline="0">
                <a:solidFill>
                  <a:srgbClr val="27348B"/>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AU" sz="1800" dirty="0" smtClean="0"/>
              <a:t>Text Mining - </a:t>
            </a:r>
            <a:r>
              <a:rPr lang="en-US" sz="1800" dirty="0" smtClean="0"/>
              <a:t>http://agent.csse.uwa.edu.au/aquila</a:t>
            </a:r>
            <a:endParaRPr lang="en-AU" sz="1800" dirty="0"/>
          </a:p>
        </p:txBody>
      </p:sp>
      <p:pic>
        <p:nvPicPr>
          <p:cNvPr id="6" name="Picture 5"/>
          <p:cNvPicPr>
            <a:picLocks noChangeAspect="1"/>
          </p:cNvPicPr>
          <p:nvPr/>
        </p:nvPicPr>
        <p:blipFill>
          <a:blip r:embed="rId4"/>
          <a:stretch>
            <a:fillRect/>
          </a:stretch>
        </p:blipFill>
        <p:spPr>
          <a:xfrm>
            <a:off x="169830" y="2037138"/>
            <a:ext cx="8820496" cy="3283007"/>
          </a:xfrm>
          <a:prstGeom prst="rect">
            <a:avLst/>
          </a:prstGeom>
        </p:spPr>
      </p:pic>
    </p:spTree>
    <p:extLst>
      <p:ext uri="{BB962C8B-B14F-4D97-AF65-F5344CB8AC3E}">
        <p14:creationId xmlns:p14="http://schemas.microsoft.com/office/powerpoint/2010/main" val="13732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Imagine doing simple math with words</a:t>
            </a:r>
            <a:endParaRPr lang="en-AU" dirty="0"/>
          </a:p>
        </p:txBody>
      </p:sp>
      <mc:AlternateContent xmlns:mc="http://schemas.openxmlformats.org/markup-compatibility/2006" xmlns:a14="http://schemas.microsoft.com/office/drawing/2010/main">
        <mc:Choice Requires="a14">
          <p:sp>
            <p:nvSpPr>
              <p:cNvPr id="4" name="Content Placeholder 3"/>
              <p:cNvSpPr txBox="1">
                <a:spLocks/>
              </p:cNvSpPr>
              <p:nvPr/>
            </p:nvSpPr>
            <p:spPr>
              <a:xfrm>
                <a:off x="205209" y="4745185"/>
                <a:ext cx="8208143" cy="1296143"/>
              </a:xfrm>
              <a:prstGeom prst="rect">
                <a:avLst/>
              </a:prstGeom>
            </p:spPr>
            <p:txBody>
              <a:bodyPr>
                <a:norm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dirty="0" smtClean="0"/>
                  <a:t>“A </a:t>
                </a:r>
                <a:r>
                  <a:rPr lang="en-AU" dirty="0"/>
                  <a:t>is to B as C is to </a:t>
                </a:r>
                <a:r>
                  <a:rPr lang="en-AU" dirty="0" smtClean="0"/>
                  <a:t>D” tasks</a:t>
                </a:r>
              </a:p>
              <a:p>
                <a:pPr lvl="1" algn="ct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𝑤𝑜𝑟𝑑</m:t>
                        </m:r>
                      </m:e>
                      <m:sub>
                        <m:r>
                          <a:rPr lang="en-US" i="1" smtClean="0">
                            <a:latin typeface="Cambria Math" panose="02040503050406030204" pitchFamily="18" charset="0"/>
                          </a:rPr>
                          <m:t>𝐴</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𝑤𝑜𝑟𝑑</m:t>
                        </m:r>
                      </m:e>
                      <m:sub>
                        <m:r>
                          <a:rPr lang="en-US" i="1" smtClean="0">
                            <a:latin typeface="Cambria Math" panose="02040503050406030204" pitchFamily="18" charset="0"/>
                          </a:rPr>
                          <m:t>𝐵</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𝑤𝑜𝑟𝑑</m:t>
                        </m:r>
                      </m:e>
                      <m:sub>
                        <m:r>
                          <a:rPr lang="en-US" i="1" smtClean="0">
                            <a:latin typeface="Cambria Math" panose="02040503050406030204" pitchFamily="18" charset="0"/>
                          </a:rPr>
                          <m:t>𝐶</m:t>
                        </m:r>
                      </m:sub>
                    </m:sSub>
                    <m:r>
                      <a:rPr lang="en-US" i="1" dirty="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𝑤𝑜𝑟𝑑</m:t>
                        </m:r>
                      </m:e>
                      <m:sub>
                        <m:r>
                          <a:rPr lang="en-US" i="1" smtClean="0">
                            <a:latin typeface="Cambria Math" panose="02040503050406030204" pitchFamily="18" charset="0"/>
                          </a:rPr>
                          <m:t>𝐷</m:t>
                        </m:r>
                      </m:sub>
                    </m:sSub>
                  </m:oMath>
                </a14:m>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p:txBody>
          </p:sp>
        </mc:Choice>
        <mc:Fallback xmlns="">
          <p:sp>
            <p:nvSpPr>
              <p:cNvPr id="4" name="Content Placeholder 3"/>
              <p:cNvSpPr txBox="1">
                <a:spLocks noRot="1" noChangeAspect="1" noMove="1" noResize="1" noEditPoints="1" noAdjustHandles="1" noChangeArrowheads="1" noChangeShapeType="1" noTextEdit="1"/>
              </p:cNvSpPr>
              <p:nvPr/>
            </p:nvSpPr>
            <p:spPr>
              <a:xfrm>
                <a:off x="205209" y="4745185"/>
                <a:ext cx="8208143" cy="1296143"/>
              </a:xfrm>
              <a:prstGeom prst="rect">
                <a:avLst/>
              </a:prstGeom>
              <a:blipFill>
                <a:blip r:embed="rId3"/>
                <a:stretch>
                  <a:fillRect t="-6103"/>
                </a:stretch>
              </a:blipFill>
            </p:spPr>
            <p:txBody>
              <a:bodyPr/>
              <a:lstStyle/>
              <a:p>
                <a:r>
                  <a:rPr lang="en-AU">
                    <a:noFill/>
                  </a:rPr>
                  <a:t> </a:t>
                </a:r>
              </a:p>
            </p:txBody>
          </p:sp>
        </mc:Fallback>
      </mc:AlternateContent>
      <p:pic>
        <p:nvPicPr>
          <p:cNvPr id="5" name="Picture 4"/>
          <p:cNvPicPr>
            <a:picLocks noChangeAspect="1"/>
          </p:cNvPicPr>
          <p:nvPr/>
        </p:nvPicPr>
        <p:blipFill>
          <a:blip r:embed="rId4"/>
          <a:stretch>
            <a:fillRect/>
          </a:stretch>
        </p:blipFill>
        <p:spPr>
          <a:xfrm>
            <a:off x="5753421" y="2020033"/>
            <a:ext cx="2828925" cy="2009775"/>
          </a:xfrm>
          <a:prstGeom prst="rect">
            <a:avLst/>
          </a:prstGeom>
        </p:spPr>
      </p:pic>
      <p:pic>
        <p:nvPicPr>
          <p:cNvPr id="6" name="Picture 2" descr="https://www.tensorflow.org/versions/r0.7/images/linear-relationship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209" y="2085978"/>
            <a:ext cx="5544616" cy="194383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6483" y="6439798"/>
            <a:ext cx="7296467" cy="338554"/>
          </a:xfrm>
          <a:prstGeom prst="rect">
            <a:avLst/>
          </a:prstGeom>
        </p:spPr>
        <p:txBody>
          <a:bodyPr wrap="square">
            <a:spAutoFit/>
          </a:bodyPr>
          <a:lstStyle/>
          <a:p>
            <a:r>
              <a:rPr lang="en-US" sz="1600" dirty="0" smtClean="0"/>
              <a:t>See: </a:t>
            </a:r>
            <a:r>
              <a:rPr lang="en-US" sz="1600" dirty="0" smtClean="0">
                <a:hlinkClick r:id="rId6"/>
              </a:rPr>
              <a:t>http</a:t>
            </a:r>
            <a:r>
              <a:rPr lang="en-US" sz="1600" dirty="0">
                <a:hlinkClick r:id="rId6"/>
              </a:rPr>
              <a:t>://rare-technologies.com/word2vec-tutorial</a:t>
            </a:r>
            <a:r>
              <a:rPr lang="en-US" sz="1600" dirty="0" smtClean="0">
                <a:hlinkClick r:id="rId6"/>
              </a:rPr>
              <a:t>/</a:t>
            </a:r>
            <a:r>
              <a:rPr lang="en-US" sz="1600" dirty="0" smtClean="0"/>
              <a:t> for word2vec application.</a:t>
            </a:r>
            <a:endParaRPr lang="en-US" sz="1600" dirty="0"/>
          </a:p>
        </p:txBody>
      </p:sp>
    </p:spTree>
    <p:extLst>
      <p:ext uri="{BB962C8B-B14F-4D97-AF65-F5344CB8AC3E}">
        <p14:creationId xmlns:p14="http://schemas.microsoft.com/office/powerpoint/2010/main" val="11982021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“A is to B as C is to D” tasks</a:t>
            </a:r>
            <a:endParaRPr lang="en-AU" dirty="0"/>
          </a:p>
        </p:txBody>
      </p:sp>
      <p:pic>
        <p:nvPicPr>
          <p:cNvPr id="9" name="Picture 8">
            <a:hlinkClick r:id="rId3"/>
          </p:cNvPr>
          <p:cNvPicPr>
            <a:picLocks noChangeAspect="1"/>
          </p:cNvPicPr>
          <p:nvPr/>
        </p:nvPicPr>
        <p:blipFill>
          <a:blip r:embed="rId4"/>
          <a:stretch>
            <a:fillRect/>
          </a:stretch>
        </p:blipFill>
        <p:spPr>
          <a:xfrm>
            <a:off x="1181893" y="4466685"/>
            <a:ext cx="6638925" cy="1914525"/>
          </a:xfrm>
          <a:prstGeom prst="rect">
            <a:avLst/>
          </a:prstGeom>
        </p:spPr>
      </p:pic>
      <p:pic>
        <p:nvPicPr>
          <p:cNvPr id="10" name="Picture 9"/>
          <p:cNvPicPr>
            <a:picLocks noChangeAspect="1"/>
          </p:cNvPicPr>
          <p:nvPr/>
        </p:nvPicPr>
        <p:blipFill>
          <a:blip r:embed="rId5"/>
          <a:stretch>
            <a:fillRect/>
          </a:stretch>
        </p:blipFill>
        <p:spPr>
          <a:xfrm>
            <a:off x="3347594" y="2670254"/>
            <a:ext cx="2743200" cy="923925"/>
          </a:xfrm>
          <a:prstGeom prst="rect">
            <a:avLst/>
          </a:prstGeom>
        </p:spPr>
      </p:pic>
      <p:pic>
        <p:nvPicPr>
          <p:cNvPr id="11" name="Picture 10"/>
          <p:cNvPicPr>
            <a:picLocks noChangeAspect="1"/>
          </p:cNvPicPr>
          <p:nvPr/>
        </p:nvPicPr>
        <p:blipFill>
          <a:blip r:embed="rId6"/>
          <a:stretch>
            <a:fillRect/>
          </a:stretch>
        </p:blipFill>
        <p:spPr>
          <a:xfrm>
            <a:off x="6306343" y="2303542"/>
            <a:ext cx="2286000" cy="1657350"/>
          </a:xfrm>
          <a:prstGeom prst="rect">
            <a:avLst/>
          </a:prstGeom>
        </p:spPr>
      </p:pic>
      <p:pic>
        <p:nvPicPr>
          <p:cNvPr id="12" name="Picture 11"/>
          <p:cNvPicPr>
            <a:picLocks noChangeAspect="1"/>
          </p:cNvPicPr>
          <p:nvPr/>
        </p:nvPicPr>
        <p:blipFill>
          <a:blip r:embed="rId7"/>
          <a:stretch>
            <a:fillRect/>
          </a:stretch>
        </p:blipFill>
        <p:spPr>
          <a:xfrm>
            <a:off x="465045" y="2589292"/>
            <a:ext cx="2667000" cy="1085850"/>
          </a:xfrm>
          <a:prstGeom prst="rect">
            <a:avLst/>
          </a:prstGeom>
        </p:spPr>
      </p:pic>
    </p:spTree>
    <p:extLst>
      <p:ext uri="{BB962C8B-B14F-4D97-AF65-F5344CB8AC3E}">
        <p14:creationId xmlns:p14="http://schemas.microsoft.com/office/powerpoint/2010/main" val="33064881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Many ways of obtaining word vectors</a:t>
            </a:r>
            <a:endParaRPr lang="en-AU" dirty="0"/>
          </a:p>
        </p:txBody>
      </p:sp>
      <p:pic>
        <p:nvPicPr>
          <p:cNvPr id="4" name="Content Placeholder 3"/>
          <p:cNvPicPr>
            <a:picLocks noGrp="1" noChangeAspect="1"/>
          </p:cNvPicPr>
          <p:nvPr>
            <p:ph idx="1"/>
          </p:nvPr>
        </p:nvPicPr>
        <p:blipFill>
          <a:blip r:embed="rId3"/>
          <a:stretch>
            <a:fillRect/>
          </a:stretch>
        </p:blipFill>
        <p:spPr>
          <a:xfrm>
            <a:off x="843396" y="1600200"/>
            <a:ext cx="7457207" cy="4525963"/>
          </a:xfrm>
          <a:prstGeom prst="rect">
            <a:avLst/>
          </a:prstGeom>
        </p:spPr>
      </p:pic>
      <p:pic>
        <p:nvPicPr>
          <p:cNvPr id="5" name="Picture 4"/>
          <p:cNvPicPr>
            <a:picLocks noChangeAspect="1"/>
          </p:cNvPicPr>
          <p:nvPr/>
        </p:nvPicPr>
        <p:blipFill>
          <a:blip r:embed="rId4"/>
          <a:stretch>
            <a:fillRect/>
          </a:stretch>
        </p:blipFill>
        <p:spPr>
          <a:xfrm>
            <a:off x="309562" y="1668706"/>
            <a:ext cx="8524875" cy="4962525"/>
          </a:xfrm>
          <a:prstGeom prst="rect">
            <a:avLst/>
          </a:prstGeom>
        </p:spPr>
      </p:pic>
    </p:spTree>
    <p:extLst>
      <p:ext uri="{BB962C8B-B14F-4D97-AF65-F5344CB8AC3E}">
        <p14:creationId xmlns:p14="http://schemas.microsoft.com/office/powerpoint/2010/main" val="15876090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Word2Vec (</a:t>
            </a:r>
            <a:r>
              <a:rPr lang="en-AU" dirty="0" err="1" smtClean="0"/>
              <a:t>Mikolov</a:t>
            </a:r>
            <a:r>
              <a:rPr lang="en-AU" dirty="0" smtClean="0"/>
              <a:t> et al. 2013)</a:t>
            </a:r>
            <a:endParaRPr lang="en-AU" dirty="0"/>
          </a:p>
        </p:txBody>
      </p:sp>
      <p:sp>
        <p:nvSpPr>
          <p:cNvPr id="3" name="Content Placeholder 2"/>
          <p:cNvSpPr>
            <a:spLocks noGrp="1"/>
          </p:cNvSpPr>
          <p:nvPr>
            <p:ph idx="1"/>
          </p:nvPr>
        </p:nvSpPr>
        <p:spPr/>
        <p:txBody>
          <a:bodyPr>
            <a:normAutofit/>
          </a:bodyPr>
          <a:lstStyle/>
          <a:p>
            <a:pPr marL="342900" indent="-342900"/>
            <a:r>
              <a:rPr lang="en-AU" sz="2400" dirty="0"/>
              <a:t>For learning word representations. </a:t>
            </a:r>
          </a:p>
          <a:p>
            <a:pPr marL="342900" indent="-342900"/>
            <a:endParaRPr lang="en-AU" sz="800" dirty="0"/>
          </a:p>
          <a:p>
            <a:pPr marL="342900" indent="-342900"/>
            <a:r>
              <a:rPr lang="en-AU" sz="2400" dirty="0"/>
              <a:t>Using a shallow neural network, no hidden layer.</a:t>
            </a:r>
          </a:p>
          <a:p>
            <a:pPr marL="342900" indent="-342900"/>
            <a:endParaRPr lang="en-AU" sz="800" dirty="0"/>
          </a:p>
          <a:p>
            <a:pPr marL="342900" indent="-342900"/>
            <a:r>
              <a:rPr lang="en-AU" sz="2400" dirty="0"/>
              <a:t>No shared parameters across the network.</a:t>
            </a:r>
          </a:p>
          <a:p>
            <a:pPr marL="342900" indent="-342900"/>
            <a:endParaRPr lang="en-AU" sz="800" b="1" i="1" dirty="0"/>
          </a:p>
          <a:p>
            <a:pPr marL="342900" indent="-342900"/>
            <a:r>
              <a:rPr lang="en-AU" sz="2400" dirty="0"/>
              <a:t>Fast training – training over Wikipedia snapshot (about 1 billion words) with 50 dimensions takes only 4 hours.</a:t>
            </a:r>
          </a:p>
          <a:p>
            <a:pPr marL="342900" indent="-342900"/>
            <a:endParaRPr lang="en-AU" sz="800" dirty="0"/>
          </a:p>
          <a:p>
            <a:pPr marL="342900" indent="-342900"/>
            <a:r>
              <a:rPr lang="en-AU" sz="2400" dirty="0"/>
              <a:t>State-of-the-art performance. Learned word embedding vectors can be represented as linear translations, e.g.</a:t>
            </a:r>
          </a:p>
          <a:p>
            <a:pPr marL="0" indent="0">
              <a:buNone/>
            </a:pPr>
            <a:endParaRPr lang="en-AU" dirty="0"/>
          </a:p>
        </p:txBody>
      </p:sp>
      <p:graphicFrame>
        <p:nvGraphicFramePr>
          <p:cNvPr id="4" name="Object 3"/>
          <p:cNvGraphicFramePr>
            <a:graphicFrameLocks noChangeAspect="1"/>
          </p:cNvGraphicFramePr>
          <p:nvPr>
            <p:extLst>
              <p:ext uri="{D42A27DB-BD31-4B8C-83A1-F6EECF244321}">
                <p14:modId xmlns:p14="http://schemas.microsoft.com/office/powerpoint/2010/main" val="2951870162"/>
              </p:ext>
            </p:extLst>
          </p:nvPr>
        </p:nvGraphicFramePr>
        <p:xfrm>
          <a:off x="1275946" y="5440924"/>
          <a:ext cx="6319837" cy="863600"/>
        </p:xfrm>
        <a:graphic>
          <a:graphicData uri="http://schemas.openxmlformats.org/presentationml/2006/ole">
            <mc:AlternateContent xmlns:mc="http://schemas.openxmlformats.org/markup-compatibility/2006">
              <mc:Choice xmlns:v="urn:schemas-microsoft-com:vml" Requires="v">
                <p:oleObj spid="_x0000_s5168" name="Equation" r:id="rId4" imgW="3314700" imgH="431800" progId="Equation.3">
                  <p:embed/>
                </p:oleObj>
              </mc:Choice>
              <mc:Fallback>
                <p:oleObj name="Equation" r:id="rId4" imgW="3314700" imgH="431800" progId="Equation.3">
                  <p:embed/>
                  <p:pic>
                    <p:nvPicPr>
                      <p:cNvPr id="5" name="Object 4"/>
                      <p:cNvPicPr/>
                      <p:nvPr/>
                    </p:nvPicPr>
                    <p:blipFill>
                      <a:blip r:embed="rId5"/>
                      <a:stretch>
                        <a:fillRect/>
                      </a:stretch>
                    </p:blipFill>
                    <p:spPr>
                      <a:xfrm>
                        <a:off x="1275946" y="5440924"/>
                        <a:ext cx="6319837" cy="863600"/>
                      </a:xfrm>
                      <a:prstGeom prst="rect">
                        <a:avLst/>
                      </a:prstGeom>
                    </p:spPr>
                  </p:pic>
                </p:oleObj>
              </mc:Fallback>
            </mc:AlternateContent>
          </a:graphicData>
        </a:graphic>
      </p:graphicFrame>
    </p:spTree>
    <p:extLst>
      <p:ext uri="{BB962C8B-B14F-4D97-AF65-F5344CB8AC3E}">
        <p14:creationId xmlns:p14="http://schemas.microsoft.com/office/powerpoint/2010/main" val="11422963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Word2Vec (Cont.)</a:t>
            </a:r>
            <a:endParaRPr lang="en-AU" dirty="0"/>
          </a:p>
        </p:txBody>
      </p:sp>
      <p:sp>
        <p:nvSpPr>
          <p:cNvPr id="3" name="Content Placeholder 2"/>
          <p:cNvSpPr>
            <a:spLocks noGrp="1"/>
          </p:cNvSpPr>
          <p:nvPr>
            <p:ph idx="1"/>
          </p:nvPr>
        </p:nvSpPr>
        <p:spPr/>
        <p:txBody>
          <a:bodyPr>
            <a:normAutofit/>
          </a:bodyPr>
          <a:lstStyle/>
          <a:p>
            <a:pPr marL="342900" indent="-342900"/>
            <a:r>
              <a:rPr lang="en-AU" sz="2400" dirty="0"/>
              <a:t>Word2vec has two models, Continuous Bag of Word (CBOW) and </a:t>
            </a:r>
            <a:r>
              <a:rPr lang="en-AU" sz="2400" dirty="0" err="1"/>
              <a:t>SkipGram</a:t>
            </a:r>
            <a:r>
              <a:rPr lang="en-AU" sz="2400" dirty="0"/>
              <a:t> models. </a:t>
            </a:r>
          </a:p>
          <a:p>
            <a:pPr marL="342900" indent="-342900"/>
            <a:r>
              <a:rPr lang="en-AU" sz="2400" dirty="0"/>
              <a:t>CBOW: predicting </a:t>
            </a:r>
            <a:r>
              <a:rPr lang="en-AU" sz="2400" i="1" dirty="0" err="1"/>
              <a:t>w</a:t>
            </a:r>
            <a:r>
              <a:rPr lang="en-AU" sz="2400" i="1" baseline="-25000" dirty="0" err="1"/>
              <a:t>t</a:t>
            </a:r>
            <a:r>
              <a:rPr lang="en-AU" sz="2400" i="1" baseline="-25000" dirty="0"/>
              <a:t> </a:t>
            </a:r>
            <a:r>
              <a:rPr lang="en-AU" sz="2400" dirty="0"/>
              <a:t> given its context</a:t>
            </a:r>
          </a:p>
          <a:p>
            <a:pPr marL="342900" indent="-342900"/>
            <a:r>
              <a:rPr lang="en-AU" sz="2400" dirty="0" err="1"/>
              <a:t>SkipGram</a:t>
            </a:r>
            <a:r>
              <a:rPr lang="en-AU" sz="2400" dirty="0"/>
              <a:t>: predicting the context words given a word </a:t>
            </a:r>
            <a:r>
              <a:rPr lang="en-AU" sz="2400" i="1" dirty="0" err="1" smtClean="0"/>
              <a:t>w</a:t>
            </a:r>
            <a:r>
              <a:rPr lang="en-AU" sz="2400" i="1" baseline="-25000" dirty="0" err="1" smtClean="0"/>
              <a:t>t</a:t>
            </a:r>
            <a:endParaRPr lang="en-AU" sz="2400" i="1" dirty="0"/>
          </a:p>
        </p:txBody>
      </p:sp>
      <p:pic>
        <p:nvPicPr>
          <p:cNvPr id="4" name="Picture 3"/>
          <p:cNvPicPr>
            <a:picLocks noChangeAspect="1"/>
          </p:cNvPicPr>
          <p:nvPr/>
        </p:nvPicPr>
        <p:blipFill>
          <a:blip r:embed="rId3"/>
          <a:stretch>
            <a:fillRect/>
          </a:stretch>
        </p:blipFill>
        <p:spPr>
          <a:xfrm>
            <a:off x="1605779" y="3376606"/>
            <a:ext cx="5449416" cy="3204375"/>
          </a:xfrm>
          <a:prstGeom prst="rect">
            <a:avLst/>
          </a:prstGeom>
        </p:spPr>
      </p:pic>
      <p:sp>
        <p:nvSpPr>
          <p:cNvPr id="5" name="Rectangle 4"/>
          <p:cNvSpPr/>
          <p:nvPr/>
        </p:nvSpPr>
        <p:spPr>
          <a:xfrm>
            <a:off x="2160872" y="6427478"/>
            <a:ext cx="4572000" cy="430887"/>
          </a:xfrm>
          <a:prstGeom prst="rect">
            <a:avLst/>
          </a:prstGeom>
        </p:spPr>
        <p:txBody>
          <a:bodyPr>
            <a:spAutoFit/>
          </a:bodyPr>
          <a:lstStyle/>
          <a:p>
            <a:pPr algn="ctr"/>
            <a:r>
              <a:rPr lang="en-GB" sz="1100" dirty="0">
                <a:solidFill>
                  <a:schemeClr val="bg1">
                    <a:lumMod val="65000"/>
                  </a:schemeClr>
                </a:solidFill>
              </a:rPr>
              <a:t>[Image credits: </a:t>
            </a:r>
            <a:r>
              <a:rPr lang="en-GB" sz="1100" dirty="0" err="1">
                <a:solidFill>
                  <a:schemeClr val="bg1">
                    <a:lumMod val="65000"/>
                  </a:schemeClr>
                </a:solidFill>
              </a:rPr>
              <a:t>Mikolov</a:t>
            </a:r>
            <a:r>
              <a:rPr lang="en-GB" sz="1100" dirty="0">
                <a:solidFill>
                  <a:schemeClr val="bg1">
                    <a:lumMod val="65000"/>
                  </a:schemeClr>
                </a:solidFill>
              </a:rPr>
              <a:t> et al (2013) “Efficient estimation of word representations in vector space</a:t>
            </a:r>
            <a:r>
              <a:rPr lang="en-GB" sz="1100" dirty="0" smtClean="0">
                <a:solidFill>
                  <a:schemeClr val="bg1">
                    <a:lumMod val="65000"/>
                  </a:schemeClr>
                </a:solidFill>
              </a:rPr>
              <a:t>”]</a:t>
            </a:r>
            <a:endParaRPr lang="en-US" sz="1100" dirty="0">
              <a:solidFill>
                <a:schemeClr val="bg1">
                  <a:lumMod val="65000"/>
                </a:schemeClr>
              </a:solidFill>
            </a:endParaRPr>
          </a:p>
        </p:txBody>
      </p:sp>
    </p:spTree>
    <p:extLst>
      <p:ext uri="{BB962C8B-B14F-4D97-AF65-F5344CB8AC3E}">
        <p14:creationId xmlns:p14="http://schemas.microsoft.com/office/powerpoint/2010/main" val="16319137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From Word and Phrases to Sentence Representations</a:t>
            </a:r>
            <a:endParaRPr lang="en-AU" dirty="0"/>
          </a:p>
        </p:txBody>
      </p:sp>
      <p:sp>
        <p:nvSpPr>
          <p:cNvPr id="4" name="Text Placeholder 1"/>
          <p:cNvSpPr txBox="1">
            <a:spLocks/>
          </p:cNvSpPr>
          <p:nvPr/>
        </p:nvSpPr>
        <p:spPr>
          <a:xfrm>
            <a:off x="457200" y="1692008"/>
            <a:ext cx="8064500" cy="4608413"/>
          </a:xfrm>
          <a:prstGeom prst="rect">
            <a:avLst/>
          </a:prstGeom>
        </p:spPr>
        <p:txBody>
          <a:bodyPr vert="horz" lIns="121917" tIns="60958" rIns="121917" bIns="60958" rtlCol="0" anchor="ctr"/>
          <a:lstStyle>
            <a:defPPr>
              <a:defRPr lang="en-US"/>
            </a:defPPr>
            <a:lvl1pPr marL="0" algn="ctr" defTabSz="609585" rtl="0" eaLnBrk="1" latinLnBrk="0" hangingPunct="1">
              <a:defRPr sz="1200" kern="1200">
                <a:solidFill>
                  <a:schemeClr val="tx1">
                    <a:tint val="75000"/>
                  </a:schemeClr>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457200" lvl="1"/>
            <a:endParaRPr lang="en-AU" sz="1200" smtClean="0"/>
          </a:p>
          <a:p>
            <a:pPr marL="457200" lvl="1"/>
            <a:r>
              <a:rPr lang="en-AU" sz="1200" smtClean="0"/>
              <a:t>martial 		[ 0.12657, 0.61425, … , 0.86142]</a:t>
            </a:r>
          </a:p>
          <a:p>
            <a:pPr marL="457200" lvl="1"/>
            <a:r>
              <a:rPr lang="en-AU" sz="1200" smtClean="0"/>
              <a:t>art  			[ 0.71089, 0.21725, … , 0.39198]</a:t>
            </a:r>
          </a:p>
          <a:p>
            <a:pPr marL="457200" lvl="1"/>
            <a:r>
              <a:rPr lang="en-AU" sz="1200" smtClean="0"/>
              <a:t>martial art  		[ 0.46352, 0.48576, … , 0.09812]</a:t>
            </a:r>
          </a:p>
          <a:p>
            <a:pPr marL="457200" lvl="1"/>
            <a:r>
              <a:rPr lang="en-AU" sz="1200" smtClean="0"/>
              <a:t>I am learning martial arts	[ 0.23242, 0.09824, … , 0.97242]</a:t>
            </a:r>
          </a:p>
          <a:p>
            <a:pPr marL="457200" lvl="1"/>
            <a:r>
              <a:rPr lang="en-AU" sz="1200" smtClean="0"/>
              <a:t>I am in kongfu training	[ 0.21141, 0.08576, … , 0.99812]</a:t>
            </a:r>
          </a:p>
          <a:p>
            <a:endParaRPr lang="en-AU" sz="2400" smtClean="0"/>
          </a:p>
          <a:p>
            <a:endParaRPr lang="en-AU" sz="2400" smtClean="0"/>
          </a:p>
          <a:p>
            <a:endParaRPr lang="en-AU" sz="2400" smtClean="0"/>
          </a:p>
          <a:p>
            <a:endParaRPr lang="en-AU" sz="2400" smtClean="0"/>
          </a:p>
          <a:p>
            <a:endParaRPr lang="en-AU" sz="2400" smtClean="0"/>
          </a:p>
          <a:p>
            <a:endParaRPr lang="en-AU" sz="2400" dirty="0" smtClean="0"/>
          </a:p>
        </p:txBody>
      </p:sp>
      <p:cxnSp>
        <p:nvCxnSpPr>
          <p:cNvPr id="5" name="Straight Connector 4"/>
          <p:cNvCxnSpPr/>
          <p:nvPr/>
        </p:nvCxnSpPr>
        <p:spPr>
          <a:xfrm>
            <a:off x="827584" y="6050698"/>
            <a:ext cx="6984776"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flipV="1">
            <a:off x="971600" y="3890458"/>
            <a:ext cx="8384" cy="238464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331640" y="4313214"/>
            <a:ext cx="915635" cy="369332"/>
          </a:xfrm>
          <a:prstGeom prst="rect">
            <a:avLst/>
          </a:prstGeom>
          <a:noFill/>
        </p:spPr>
        <p:txBody>
          <a:bodyPr wrap="none" rtlCol="0">
            <a:spAutoFit/>
          </a:bodyPr>
          <a:lstStyle/>
          <a:p>
            <a:r>
              <a:rPr lang="en-US" dirty="0" smtClean="0"/>
              <a:t>military</a:t>
            </a:r>
            <a:endParaRPr lang="en-US" dirty="0"/>
          </a:p>
        </p:txBody>
      </p:sp>
      <p:sp>
        <p:nvSpPr>
          <p:cNvPr id="8" name="TextBox 7"/>
          <p:cNvSpPr txBox="1"/>
          <p:nvPr/>
        </p:nvSpPr>
        <p:spPr>
          <a:xfrm>
            <a:off x="1691680" y="4529238"/>
            <a:ext cx="877276" cy="369332"/>
          </a:xfrm>
          <a:prstGeom prst="rect">
            <a:avLst/>
          </a:prstGeom>
          <a:noFill/>
        </p:spPr>
        <p:txBody>
          <a:bodyPr wrap="none" rtlCol="0">
            <a:spAutoFit/>
          </a:bodyPr>
          <a:lstStyle/>
          <a:p>
            <a:r>
              <a:rPr lang="en-US" dirty="0" smtClean="0">
                <a:solidFill>
                  <a:schemeClr val="accent4">
                    <a:lumMod val="75000"/>
                  </a:schemeClr>
                </a:solidFill>
              </a:rPr>
              <a:t>martial</a:t>
            </a:r>
            <a:endParaRPr lang="en-US" dirty="0">
              <a:solidFill>
                <a:schemeClr val="accent4">
                  <a:lumMod val="75000"/>
                </a:schemeClr>
              </a:solidFill>
            </a:endParaRPr>
          </a:p>
        </p:txBody>
      </p:sp>
      <p:sp>
        <p:nvSpPr>
          <p:cNvPr id="9" name="TextBox 8"/>
          <p:cNvSpPr txBox="1"/>
          <p:nvPr/>
        </p:nvSpPr>
        <p:spPr>
          <a:xfrm>
            <a:off x="4932040" y="5105302"/>
            <a:ext cx="877727" cy="369332"/>
          </a:xfrm>
          <a:prstGeom prst="rect">
            <a:avLst/>
          </a:prstGeom>
          <a:noFill/>
        </p:spPr>
        <p:txBody>
          <a:bodyPr wrap="none" rtlCol="0">
            <a:spAutoFit/>
          </a:bodyPr>
          <a:lstStyle/>
          <a:p>
            <a:r>
              <a:rPr lang="en-US" dirty="0" err="1" smtClean="0"/>
              <a:t>kongfu</a:t>
            </a:r>
            <a:endParaRPr lang="en-US" dirty="0"/>
          </a:p>
        </p:txBody>
      </p:sp>
      <p:sp>
        <p:nvSpPr>
          <p:cNvPr id="10" name="TextBox 9"/>
          <p:cNvSpPr txBox="1"/>
          <p:nvPr/>
        </p:nvSpPr>
        <p:spPr>
          <a:xfrm>
            <a:off x="5436096" y="4817270"/>
            <a:ext cx="1210788" cy="369332"/>
          </a:xfrm>
          <a:prstGeom prst="rect">
            <a:avLst/>
          </a:prstGeom>
          <a:noFill/>
        </p:spPr>
        <p:txBody>
          <a:bodyPr wrap="none" rtlCol="0">
            <a:spAutoFit/>
          </a:bodyPr>
          <a:lstStyle/>
          <a:p>
            <a:r>
              <a:rPr lang="en-US" dirty="0" smtClean="0">
                <a:solidFill>
                  <a:srgbClr val="AF2515"/>
                </a:solidFill>
              </a:rPr>
              <a:t>martial art</a:t>
            </a:r>
            <a:endParaRPr lang="en-US" dirty="0">
              <a:solidFill>
                <a:srgbClr val="AF2515"/>
              </a:solidFill>
            </a:endParaRPr>
          </a:p>
        </p:txBody>
      </p:sp>
      <p:sp>
        <p:nvSpPr>
          <p:cNvPr id="11" name="TextBox 10"/>
          <p:cNvSpPr txBox="1"/>
          <p:nvPr/>
        </p:nvSpPr>
        <p:spPr>
          <a:xfrm>
            <a:off x="5580112" y="5321326"/>
            <a:ext cx="1377826" cy="369332"/>
          </a:xfrm>
          <a:prstGeom prst="rect">
            <a:avLst/>
          </a:prstGeom>
          <a:noFill/>
        </p:spPr>
        <p:txBody>
          <a:bodyPr wrap="none" rtlCol="0">
            <a:spAutoFit/>
          </a:bodyPr>
          <a:lstStyle/>
          <a:p>
            <a:r>
              <a:rPr lang="en-US" dirty="0"/>
              <a:t>Taekwondo</a:t>
            </a:r>
          </a:p>
        </p:txBody>
      </p:sp>
      <p:sp>
        <p:nvSpPr>
          <p:cNvPr id="12" name="TextBox 11"/>
          <p:cNvSpPr txBox="1"/>
          <p:nvPr/>
        </p:nvSpPr>
        <p:spPr>
          <a:xfrm>
            <a:off x="3203848" y="5177310"/>
            <a:ext cx="454046" cy="369332"/>
          </a:xfrm>
          <a:prstGeom prst="rect">
            <a:avLst/>
          </a:prstGeom>
          <a:noFill/>
        </p:spPr>
        <p:txBody>
          <a:bodyPr wrap="none" rtlCol="0">
            <a:spAutoFit/>
          </a:bodyPr>
          <a:lstStyle/>
          <a:p>
            <a:r>
              <a:rPr lang="en-US" dirty="0" smtClean="0">
                <a:solidFill>
                  <a:srgbClr val="AF2515"/>
                </a:solidFill>
              </a:rPr>
              <a:t>art</a:t>
            </a:r>
            <a:endParaRPr lang="en-US" dirty="0">
              <a:solidFill>
                <a:srgbClr val="AF2515"/>
              </a:solidFill>
            </a:endParaRPr>
          </a:p>
        </p:txBody>
      </p:sp>
      <p:sp>
        <p:nvSpPr>
          <p:cNvPr id="13" name="TextBox 12"/>
          <p:cNvSpPr txBox="1"/>
          <p:nvPr/>
        </p:nvSpPr>
        <p:spPr>
          <a:xfrm>
            <a:off x="3356248" y="5329710"/>
            <a:ext cx="633594" cy="369332"/>
          </a:xfrm>
          <a:prstGeom prst="rect">
            <a:avLst/>
          </a:prstGeom>
          <a:noFill/>
        </p:spPr>
        <p:txBody>
          <a:bodyPr wrap="none" rtlCol="0">
            <a:spAutoFit/>
          </a:bodyPr>
          <a:lstStyle/>
          <a:p>
            <a:r>
              <a:rPr lang="en-US" dirty="0" smtClean="0"/>
              <a:t>craft</a:t>
            </a:r>
            <a:endParaRPr lang="en-US" dirty="0"/>
          </a:p>
        </p:txBody>
      </p:sp>
      <p:sp>
        <p:nvSpPr>
          <p:cNvPr id="14" name="TextBox 13"/>
          <p:cNvSpPr txBox="1"/>
          <p:nvPr/>
        </p:nvSpPr>
        <p:spPr>
          <a:xfrm>
            <a:off x="3059832" y="5609358"/>
            <a:ext cx="1185766" cy="369332"/>
          </a:xfrm>
          <a:prstGeom prst="rect">
            <a:avLst/>
          </a:prstGeom>
          <a:noFill/>
        </p:spPr>
        <p:txBody>
          <a:bodyPr wrap="none" rtlCol="0">
            <a:spAutoFit/>
          </a:bodyPr>
          <a:lstStyle/>
          <a:p>
            <a:r>
              <a:rPr lang="en-US" dirty="0" smtClean="0"/>
              <a:t>technique</a:t>
            </a:r>
            <a:endParaRPr lang="en-US" dirty="0"/>
          </a:p>
        </p:txBody>
      </p:sp>
      <p:sp>
        <p:nvSpPr>
          <p:cNvPr id="15" name="TextBox 14"/>
          <p:cNvSpPr txBox="1"/>
          <p:nvPr/>
        </p:nvSpPr>
        <p:spPr>
          <a:xfrm>
            <a:off x="1115616" y="4106482"/>
            <a:ext cx="697627" cy="369332"/>
          </a:xfrm>
          <a:prstGeom prst="rect">
            <a:avLst/>
          </a:prstGeom>
          <a:noFill/>
        </p:spPr>
        <p:txBody>
          <a:bodyPr wrap="none" rtlCol="0">
            <a:spAutoFit/>
          </a:bodyPr>
          <a:lstStyle/>
          <a:p>
            <a:r>
              <a:rPr lang="en-US" dirty="0" smtClean="0"/>
              <a:t>army</a:t>
            </a:r>
            <a:endParaRPr lang="en-US" dirty="0"/>
          </a:p>
        </p:txBody>
      </p:sp>
      <p:sp>
        <p:nvSpPr>
          <p:cNvPr id="16" name="TextBox 15"/>
          <p:cNvSpPr txBox="1"/>
          <p:nvPr/>
        </p:nvSpPr>
        <p:spPr>
          <a:xfrm>
            <a:off x="4283968" y="3898842"/>
            <a:ext cx="2724724" cy="369332"/>
          </a:xfrm>
          <a:prstGeom prst="rect">
            <a:avLst/>
          </a:prstGeom>
          <a:noFill/>
        </p:spPr>
        <p:txBody>
          <a:bodyPr wrap="none" rtlCol="0">
            <a:spAutoFit/>
          </a:bodyPr>
          <a:lstStyle/>
          <a:p>
            <a:r>
              <a:rPr lang="en-US" dirty="0" smtClean="0"/>
              <a:t>I am learning martial arts</a:t>
            </a:r>
            <a:endParaRPr lang="en-US" dirty="0"/>
          </a:p>
        </p:txBody>
      </p:sp>
      <p:sp>
        <p:nvSpPr>
          <p:cNvPr id="17" name="TextBox 16"/>
          <p:cNvSpPr txBox="1"/>
          <p:nvPr/>
        </p:nvSpPr>
        <p:spPr>
          <a:xfrm>
            <a:off x="4572000" y="3754826"/>
            <a:ext cx="2455795" cy="369332"/>
          </a:xfrm>
          <a:prstGeom prst="rect">
            <a:avLst/>
          </a:prstGeom>
          <a:noFill/>
        </p:spPr>
        <p:txBody>
          <a:bodyPr wrap="none" rtlCol="0">
            <a:spAutoFit/>
          </a:bodyPr>
          <a:lstStyle/>
          <a:p>
            <a:r>
              <a:rPr lang="en-US" dirty="0" smtClean="0">
                <a:solidFill>
                  <a:srgbClr val="AF2515"/>
                </a:solidFill>
              </a:rPr>
              <a:t>I am in </a:t>
            </a:r>
            <a:r>
              <a:rPr lang="en-US" dirty="0" err="1" smtClean="0">
                <a:solidFill>
                  <a:srgbClr val="AF2515"/>
                </a:solidFill>
              </a:rPr>
              <a:t>kongfu</a:t>
            </a:r>
            <a:r>
              <a:rPr lang="en-US" dirty="0" smtClean="0">
                <a:solidFill>
                  <a:srgbClr val="AF2515"/>
                </a:solidFill>
              </a:rPr>
              <a:t> training</a:t>
            </a:r>
            <a:endParaRPr lang="en-US" dirty="0">
              <a:solidFill>
                <a:srgbClr val="AF2515"/>
              </a:solidFill>
            </a:endParaRPr>
          </a:p>
        </p:txBody>
      </p:sp>
    </p:spTree>
    <p:extLst>
      <p:ext uri="{BB962C8B-B14F-4D97-AF65-F5344CB8AC3E}">
        <p14:creationId xmlns:p14="http://schemas.microsoft.com/office/powerpoint/2010/main" val="1454715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Holistic Approach</a:t>
            </a:r>
            <a:endParaRPr lang="en-AU" dirty="0"/>
          </a:p>
        </p:txBody>
      </p:sp>
      <p:sp>
        <p:nvSpPr>
          <p:cNvPr id="3" name="Content Placeholder 2"/>
          <p:cNvSpPr>
            <a:spLocks noGrp="1"/>
          </p:cNvSpPr>
          <p:nvPr>
            <p:ph idx="1"/>
          </p:nvPr>
        </p:nvSpPr>
        <p:spPr>
          <a:xfrm>
            <a:off x="457200" y="1600201"/>
            <a:ext cx="8229600" cy="4829475"/>
          </a:xfrm>
        </p:spPr>
        <p:txBody>
          <a:bodyPr>
            <a:normAutofit lnSpcReduction="10000"/>
          </a:bodyPr>
          <a:lstStyle/>
          <a:p>
            <a:pPr marL="342900" indent="-342900"/>
            <a:r>
              <a:rPr lang="en-AU" sz="2000" dirty="0"/>
              <a:t>Treating phrases in the same way as individual words by using a pre-identified phrase list (</a:t>
            </a:r>
            <a:r>
              <a:rPr lang="en-AU" sz="2000" dirty="0" err="1"/>
              <a:t>Mikolov</a:t>
            </a:r>
            <a:r>
              <a:rPr lang="en-AU" sz="2000" dirty="0"/>
              <a:t> et al. 2013) .</a:t>
            </a:r>
          </a:p>
          <a:p>
            <a:pPr marL="342900" indent="-342900"/>
            <a:r>
              <a:rPr lang="en-AU" sz="2000" dirty="0"/>
              <a:t>Using word2vec to train both word and phrase </a:t>
            </a:r>
            <a:r>
              <a:rPr lang="en-AU" sz="2000" dirty="0" err="1"/>
              <a:t>embeddings</a:t>
            </a:r>
            <a:r>
              <a:rPr lang="en-AU" sz="2000" dirty="0"/>
              <a:t>, achieved 72% accuracy on phrase analogy tests.</a:t>
            </a:r>
          </a:p>
          <a:p>
            <a:pPr marL="1085850" lvl="1" indent="-342900">
              <a:buFont typeface="Arial"/>
              <a:buChar char="•"/>
            </a:pPr>
            <a:endParaRPr lang="en-AU" sz="2000" dirty="0"/>
          </a:p>
          <a:p>
            <a:pPr marL="342900" indent="-342900"/>
            <a:endParaRPr lang="en-AU" sz="2000" dirty="0"/>
          </a:p>
          <a:p>
            <a:endParaRPr lang="en-AU" sz="2400" b="1" dirty="0"/>
          </a:p>
          <a:p>
            <a:endParaRPr lang="en-AU" sz="2000" b="1" dirty="0"/>
          </a:p>
          <a:p>
            <a:endParaRPr lang="en-AU" sz="2000" b="1" dirty="0"/>
          </a:p>
          <a:p>
            <a:endParaRPr lang="en-AU" sz="2000" b="1" dirty="0"/>
          </a:p>
          <a:p>
            <a:pPr marL="0" indent="0">
              <a:buNone/>
            </a:pPr>
            <a:endParaRPr lang="en-AU" sz="2000" b="1" dirty="0" smtClean="0"/>
          </a:p>
          <a:p>
            <a:pPr marL="0" indent="0">
              <a:buNone/>
            </a:pPr>
            <a:r>
              <a:rPr lang="en-AU" sz="2000" b="1" dirty="0" smtClean="0"/>
              <a:t>Problem</a:t>
            </a:r>
            <a:r>
              <a:rPr lang="en-AU" sz="2000" dirty="0"/>
              <a:t>:</a:t>
            </a:r>
          </a:p>
          <a:p>
            <a:pPr marL="342900" indent="-342900"/>
            <a:r>
              <a:rPr lang="en-AU" sz="2000" dirty="0"/>
              <a:t>Suffering from data sparsity, not generating phrases that are not in the pre-identified list or not occur in the training set</a:t>
            </a:r>
            <a:r>
              <a:rPr lang="en-AU" sz="2000" dirty="0" smtClean="0"/>
              <a:t>.</a:t>
            </a:r>
            <a:endParaRPr lang="en-AU" sz="2000" dirty="0"/>
          </a:p>
        </p:txBody>
      </p:sp>
      <p:pic>
        <p:nvPicPr>
          <p:cNvPr id="4" name="Picture 3"/>
          <p:cNvPicPr>
            <a:picLocks noChangeAspect="1"/>
          </p:cNvPicPr>
          <p:nvPr/>
        </p:nvPicPr>
        <p:blipFill>
          <a:blip r:embed="rId2"/>
          <a:stretch>
            <a:fillRect/>
          </a:stretch>
        </p:blipFill>
        <p:spPr>
          <a:xfrm>
            <a:off x="2159732" y="2954182"/>
            <a:ext cx="4824536" cy="2261271"/>
          </a:xfrm>
          <a:prstGeom prst="rect">
            <a:avLst/>
          </a:prstGeom>
        </p:spPr>
      </p:pic>
    </p:spTree>
    <p:extLst>
      <p:ext uri="{BB962C8B-B14F-4D97-AF65-F5344CB8AC3E}">
        <p14:creationId xmlns:p14="http://schemas.microsoft.com/office/powerpoint/2010/main" val="99602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Our Approach - MVRU</a:t>
            </a:r>
            <a:endParaRPr lang="en-AU" dirty="0"/>
          </a:p>
        </p:txBody>
      </p:sp>
      <p:sp>
        <p:nvSpPr>
          <p:cNvPr id="3" name="Content Placeholder 2"/>
          <p:cNvSpPr>
            <a:spLocks noGrp="1"/>
          </p:cNvSpPr>
          <p:nvPr>
            <p:ph idx="1"/>
          </p:nvPr>
        </p:nvSpPr>
        <p:spPr>
          <a:xfrm>
            <a:off x="457200" y="1600201"/>
            <a:ext cx="3537890" cy="4525963"/>
          </a:xfrm>
        </p:spPr>
        <p:txBody>
          <a:bodyPr>
            <a:normAutofit fontScale="62500" lnSpcReduction="20000"/>
          </a:bodyPr>
          <a:lstStyle/>
          <a:p>
            <a:pPr marL="342900" indent="-342900"/>
            <a:r>
              <a:rPr lang="en-AU" dirty="0"/>
              <a:t>Unsupervised phrase representation learning.</a:t>
            </a:r>
          </a:p>
          <a:p>
            <a:pPr marL="342900" indent="-342900"/>
            <a:r>
              <a:rPr lang="en-AU" dirty="0"/>
              <a:t>Phrases are pre-identified.</a:t>
            </a:r>
          </a:p>
          <a:p>
            <a:pPr marL="342900" indent="-342900"/>
            <a:r>
              <a:rPr lang="en-AU" dirty="0"/>
              <a:t>Combining </a:t>
            </a:r>
            <a:r>
              <a:rPr lang="en-AU" dirty="0" err="1"/>
              <a:t>SkipGram</a:t>
            </a:r>
            <a:r>
              <a:rPr lang="en-AU" dirty="0"/>
              <a:t> prediction model with the Matrix-Vector Recursive/LSTM/GRU models</a:t>
            </a:r>
          </a:p>
          <a:p>
            <a:pPr marL="342900" indent="-342900"/>
            <a:r>
              <a:rPr lang="en-AU" dirty="0"/>
              <a:t>A function </a:t>
            </a:r>
            <a:r>
              <a:rPr lang="en-AU" b="1" i="1" dirty="0"/>
              <a:t>g</a:t>
            </a:r>
            <a:r>
              <a:rPr lang="en-AU" dirty="0"/>
              <a:t> that computes the compositional semantic representation of phrases</a:t>
            </a:r>
          </a:p>
          <a:p>
            <a:pPr marL="342900" indent="-342900"/>
            <a:r>
              <a:rPr lang="en-AU" dirty="0"/>
              <a:t>A function </a:t>
            </a:r>
            <a:r>
              <a:rPr lang="en-AU" b="1" i="1" dirty="0"/>
              <a:t>f</a:t>
            </a:r>
            <a:r>
              <a:rPr lang="en-AU" dirty="0"/>
              <a:t> that maps the conditional probability distribution of phrases over a corpus</a:t>
            </a:r>
          </a:p>
          <a:p>
            <a:endParaRPr lang="en-AU" dirty="0"/>
          </a:p>
        </p:txBody>
      </p:sp>
      <p:sp>
        <p:nvSpPr>
          <p:cNvPr id="4" name="TextBox 3"/>
          <p:cNvSpPr txBox="1"/>
          <p:nvPr/>
        </p:nvSpPr>
        <p:spPr>
          <a:xfrm>
            <a:off x="4139952" y="6093296"/>
            <a:ext cx="933397" cy="400110"/>
          </a:xfrm>
          <a:prstGeom prst="rect">
            <a:avLst/>
          </a:prstGeom>
          <a:noFill/>
        </p:spPr>
        <p:txBody>
          <a:bodyPr wrap="none" rtlCol="0">
            <a:spAutoFit/>
          </a:bodyPr>
          <a:lstStyle/>
          <a:p>
            <a:r>
              <a:rPr lang="en-US" sz="2000" dirty="0" smtClean="0"/>
              <a:t>a = fast</a:t>
            </a:r>
            <a:endParaRPr lang="en-US" sz="2000" baseline="-25000" dirty="0"/>
          </a:p>
        </p:txBody>
      </p:sp>
      <p:sp>
        <p:nvSpPr>
          <p:cNvPr id="5" name="TextBox 4"/>
          <p:cNvSpPr txBox="1"/>
          <p:nvPr/>
        </p:nvSpPr>
        <p:spPr>
          <a:xfrm>
            <a:off x="5436096" y="6093296"/>
            <a:ext cx="1232582" cy="400110"/>
          </a:xfrm>
          <a:prstGeom prst="rect">
            <a:avLst/>
          </a:prstGeom>
          <a:noFill/>
        </p:spPr>
        <p:txBody>
          <a:bodyPr wrap="none" rtlCol="0">
            <a:spAutoFit/>
          </a:bodyPr>
          <a:lstStyle/>
          <a:p>
            <a:r>
              <a:rPr lang="en-US" sz="2000" dirty="0"/>
              <a:t>b</a:t>
            </a:r>
            <a:r>
              <a:rPr lang="en-US" sz="2000" dirty="0" smtClean="0"/>
              <a:t> = laptop</a:t>
            </a:r>
            <a:endParaRPr lang="en-US" sz="2000" baseline="-25000" dirty="0"/>
          </a:p>
        </p:txBody>
      </p:sp>
      <p:sp>
        <p:nvSpPr>
          <p:cNvPr id="6" name="TextBox 5"/>
          <p:cNvSpPr txBox="1"/>
          <p:nvPr/>
        </p:nvSpPr>
        <p:spPr>
          <a:xfrm>
            <a:off x="6876256" y="6093296"/>
            <a:ext cx="1555169" cy="400110"/>
          </a:xfrm>
          <a:prstGeom prst="rect">
            <a:avLst/>
          </a:prstGeom>
          <a:noFill/>
        </p:spPr>
        <p:txBody>
          <a:bodyPr wrap="none" rtlCol="0">
            <a:spAutoFit/>
          </a:bodyPr>
          <a:lstStyle/>
          <a:p>
            <a:r>
              <a:rPr lang="en-US" sz="2000" dirty="0" smtClean="0"/>
              <a:t>c = computer</a:t>
            </a:r>
            <a:endParaRPr lang="en-US" sz="2000" baseline="-25000" dirty="0"/>
          </a:p>
        </p:txBody>
      </p:sp>
      <p:grpSp>
        <p:nvGrpSpPr>
          <p:cNvPr id="7" name="Group 6"/>
          <p:cNvGrpSpPr/>
          <p:nvPr/>
        </p:nvGrpSpPr>
        <p:grpSpPr>
          <a:xfrm rot="5400000">
            <a:off x="6335579" y="5374129"/>
            <a:ext cx="354729" cy="98193"/>
            <a:chOff x="3491880" y="4437112"/>
            <a:chExt cx="648072" cy="216024"/>
          </a:xfrm>
        </p:grpSpPr>
        <p:sp>
          <p:nvSpPr>
            <p:cNvPr id="8" name="Rectangle 7"/>
            <p:cNvSpPr/>
            <p:nvPr/>
          </p:nvSpPr>
          <p:spPr>
            <a:xfrm rot="16200000">
              <a:off x="3707904" y="4221088"/>
              <a:ext cx="216024" cy="648072"/>
            </a:xfrm>
            <a:prstGeom prst="rect">
              <a:avLst/>
            </a:prstGeom>
            <a:no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rot="16200000">
              <a:off x="3563888" y="4437112"/>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rot="16200000">
              <a:off x="3851920" y="4437112"/>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rot="5400000">
            <a:off x="6597426" y="5308668"/>
            <a:ext cx="354729" cy="229116"/>
            <a:chOff x="3995936" y="5373216"/>
            <a:chExt cx="648072" cy="504056"/>
          </a:xfrm>
        </p:grpSpPr>
        <p:sp>
          <p:nvSpPr>
            <p:cNvPr id="12" name="Oval 11"/>
            <p:cNvSpPr/>
            <p:nvPr/>
          </p:nvSpPr>
          <p:spPr>
            <a:xfrm rot="16200000">
              <a:off x="4355976" y="5661248"/>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rot="16200000">
              <a:off x="4067944" y="5301208"/>
              <a:ext cx="504056" cy="648072"/>
            </a:xfrm>
            <a:prstGeom prst="rect">
              <a:avLst/>
            </a:prstGeom>
            <a:no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rot="16200000">
              <a:off x="4067944" y="5661248"/>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rot="16200000">
              <a:off x="4067944" y="5373216"/>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4355976" y="5373216"/>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rot="5400000">
            <a:off x="7022928" y="5374129"/>
            <a:ext cx="354729" cy="98193"/>
            <a:chOff x="3491880" y="4437112"/>
            <a:chExt cx="648072" cy="216024"/>
          </a:xfrm>
        </p:grpSpPr>
        <p:sp>
          <p:nvSpPr>
            <p:cNvPr id="18" name="Rectangle 17"/>
            <p:cNvSpPr/>
            <p:nvPr/>
          </p:nvSpPr>
          <p:spPr>
            <a:xfrm rot="16200000">
              <a:off x="3707904" y="4221088"/>
              <a:ext cx="216024" cy="648072"/>
            </a:xfrm>
            <a:prstGeom prst="rect">
              <a:avLst/>
            </a:prstGeom>
            <a:no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63888" y="4437112"/>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16200000">
              <a:off x="3851920" y="4437112"/>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rot="5400000">
            <a:off x="7284775" y="5308668"/>
            <a:ext cx="354729" cy="229116"/>
            <a:chOff x="3995936" y="5373216"/>
            <a:chExt cx="648072" cy="504056"/>
          </a:xfrm>
        </p:grpSpPr>
        <p:sp>
          <p:nvSpPr>
            <p:cNvPr id="22" name="Oval 21"/>
            <p:cNvSpPr/>
            <p:nvPr/>
          </p:nvSpPr>
          <p:spPr>
            <a:xfrm rot="16200000">
              <a:off x="4355976" y="5661248"/>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rot="16200000">
              <a:off x="4067944" y="5301208"/>
              <a:ext cx="504056" cy="648072"/>
            </a:xfrm>
            <a:prstGeom prst="rect">
              <a:avLst/>
            </a:prstGeom>
            <a:no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rot="16200000">
              <a:off x="4067944" y="5661248"/>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16200000">
              <a:off x="4067944" y="5373216"/>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16200000">
              <a:off x="4355976" y="5373216"/>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rot="5400000">
            <a:off x="7710277" y="5374129"/>
            <a:ext cx="354729" cy="98193"/>
            <a:chOff x="3491880" y="4437112"/>
            <a:chExt cx="648072" cy="216024"/>
          </a:xfrm>
        </p:grpSpPr>
        <p:sp>
          <p:nvSpPr>
            <p:cNvPr id="28" name="Rectangle 27"/>
            <p:cNvSpPr/>
            <p:nvPr/>
          </p:nvSpPr>
          <p:spPr>
            <a:xfrm rot="16200000">
              <a:off x="3707904" y="4221088"/>
              <a:ext cx="216024" cy="648072"/>
            </a:xfrm>
            <a:prstGeom prst="rect">
              <a:avLst/>
            </a:prstGeom>
            <a:no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3563888" y="4437112"/>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3851920" y="4437112"/>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rot="5400000">
            <a:off x="7972124" y="5308668"/>
            <a:ext cx="354729" cy="229116"/>
            <a:chOff x="3995936" y="5373216"/>
            <a:chExt cx="648072" cy="504056"/>
          </a:xfrm>
        </p:grpSpPr>
        <p:sp>
          <p:nvSpPr>
            <p:cNvPr id="32" name="Oval 31"/>
            <p:cNvSpPr/>
            <p:nvPr/>
          </p:nvSpPr>
          <p:spPr>
            <a:xfrm rot="16200000">
              <a:off x="4355976" y="5661248"/>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rot="16200000">
              <a:off x="4067944" y="5301208"/>
              <a:ext cx="504056" cy="648072"/>
            </a:xfrm>
            <a:prstGeom prst="rect">
              <a:avLst/>
            </a:prstGeom>
            <a:no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rot="16200000">
              <a:off x="4067944" y="5661248"/>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rot="16200000">
              <a:off x="4067944" y="5373216"/>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16200000">
              <a:off x="4355976" y="5373216"/>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TextBox 36"/>
          <p:cNvSpPr txBox="1"/>
          <p:nvPr/>
        </p:nvSpPr>
        <p:spPr>
          <a:xfrm>
            <a:off x="6300192" y="5640005"/>
            <a:ext cx="860999" cy="338554"/>
          </a:xfrm>
          <a:prstGeom prst="rect">
            <a:avLst/>
          </a:prstGeom>
          <a:noFill/>
          <a:ln w="6350" cmpd="sng">
            <a:solidFill>
              <a:schemeClr val="bg1"/>
            </a:solidFill>
          </a:ln>
        </p:spPr>
        <p:txBody>
          <a:bodyPr wrap="none" rtlCol="0">
            <a:spAutoFit/>
          </a:bodyPr>
          <a:lstStyle/>
          <a:p>
            <a:r>
              <a:rPr lang="en-US" sz="1600" dirty="0" smtClean="0"/>
              <a:t>(</a:t>
            </a:r>
            <a:r>
              <a:rPr lang="en-US" sz="1600" dirty="0" err="1" smtClean="0"/>
              <a:t>v</a:t>
            </a:r>
            <a:r>
              <a:rPr lang="en-US" sz="1600" baseline="-25000" dirty="0" err="1" smtClean="0"/>
              <a:t>a</a:t>
            </a:r>
            <a:r>
              <a:rPr lang="en-US" sz="1600" dirty="0" smtClean="0"/>
              <a:t>, M</a:t>
            </a:r>
            <a:r>
              <a:rPr lang="en-US" sz="1600" baseline="-25000" dirty="0" smtClean="0"/>
              <a:t>a</a:t>
            </a:r>
            <a:r>
              <a:rPr lang="en-US" sz="1600" dirty="0" smtClean="0"/>
              <a:t>) </a:t>
            </a:r>
            <a:endParaRPr lang="en-US" sz="1600" baseline="-25000" dirty="0"/>
          </a:p>
        </p:txBody>
      </p:sp>
      <p:sp>
        <p:nvSpPr>
          <p:cNvPr id="38" name="TextBox 37"/>
          <p:cNvSpPr txBox="1"/>
          <p:nvPr/>
        </p:nvSpPr>
        <p:spPr>
          <a:xfrm>
            <a:off x="7020272" y="5640005"/>
            <a:ext cx="860999" cy="338554"/>
          </a:xfrm>
          <a:prstGeom prst="rect">
            <a:avLst/>
          </a:prstGeom>
          <a:noFill/>
          <a:ln w="6350" cmpd="sng">
            <a:solidFill>
              <a:schemeClr val="bg1"/>
            </a:solidFill>
          </a:ln>
        </p:spPr>
        <p:txBody>
          <a:bodyPr wrap="none" rtlCol="0">
            <a:spAutoFit/>
          </a:bodyPr>
          <a:lstStyle/>
          <a:p>
            <a:r>
              <a:rPr lang="en-US" sz="1600" dirty="0" smtClean="0"/>
              <a:t>(</a:t>
            </a:r>
            <a:r>
              <a:rPr lang="en-US" sz="1600" dirty="0" err="1" smtClean="0"/>
              <a:t>v</a:t>
            </a:r>
            <a:r>
              <a:rPr lang="en-US" sz="1600" baseline="-25000" dirty="0" err="1" smtClean="0"/>
              <a:t>b</a:t>
            </a:r>
            <a:r>
              <a:rPr lang="en-US" sz="1600" dirty="0" smtClean="0"/>
              <a:t>, M</a:t>
            </a:r>
            <a:r>
              <a:rPr lang="en-US" sz="1600" baseline="-25000" dirty="0" smtClean="0"/>
              <a:t>b</a:t>
            </a:r>
            <a:r>
              <a:rPr lang="en-US" sz="1600" dirty="0" smtClean="0"/>
              <a:t>) </a:t>
            </a:r>
            <a:endParaRPr lang="en-US" sz="1600" baseline="-25000" dirty="0"/>
          </a:p>
        </p:txBody>
      </p:sp>
      <p:sp>
        <p:nvSpPr>
          <p:cNvPr id="39" name="TextBox 38"/>
          <p:cNvSpPr txBox="1"/>
          <p:nvPr/>
        </p:nvSpPr>
        <p:spPr>
          <a:xfrm>
            <a:off x="7674890" y="5640005"/>
            <a:ext cx="902644" cy="338554"/>
          </a:xfrm>
          <a:prstGeom prst="rect">
            <a:avLst/>
          </a:prstGeom>
          <a:noFill/>
          <a:ln w="6350" cmpd="sng">
            <a:solidFill>
              <a:schemeClr val="bg1"/>
            </a:solidFill>
          </a:ln>
        </p:spPr>
        <p:txBody>
          <a:bodyPr wrap="none" rtlCol="0">
            <a:spAutoFit/>
          </a:bodyPr>
          <a:lstStyle/>
          <a:p>
            <a:r>
              <a:rPr lang="en-US" sz="1600" dirty="0" smtClean="0"/>
              <a:t> (</a:t>
            </a:r>
            <a:r>
              <a:rPr lang="en-US" sz="1600" dirty="0" err="1" smtClean="0"/>
              <a:t>v</a:t>
            </a:r>
            <a:r>
              <a:rPr lang="en-US" sz="1600" baseline="-25000" dirty="0" err="1" smtClean="0"/>
              <a:t>c</a:t>
            </a:r>
            <a:r>
              <a:rPr lang="en-US" sz="1600" dirty="0" smtClean="0"/>
              <a:t>, </a:t>
            </a:r>
            <a:r>
              <a:rPr lang="en-US" sz="1600" dirty="0" err="1" smtClean="0"/>
              <a:t>M</a:t>
            </a:r>
            <a:r>
              <a:rPr lang="en-US" sz="1600" baseline="-25000" dirty="0" err="1" smtClean="0"/>
              <a:t>c</a:t>
            </a:r>
            <a:r>
              <a:rPr lang="en-US" sz="1600" dirty="0" smtClean="0"/>
              <a:t>) </a:t>
            </a:r>
            <a:endParaRPr lang="en-US" sz="1600" baseline="-25000" dirty="0"/>
          </a:p>
        </p:txBody>
      </p:sp>
      <p:cxnSp>
        <p:nvCxnSpPr>
          <p:cNvPr id="40" name="Straight Connector 39"/>
          <p:cNvCxnSpPr/>
          <p:nvPr/>
        </p:nvCxnSpPr>
        <p:spPr>
          <a:xfrm flipV="1">
            <a:off x="7347582" y="5088204"/>
            <a:ext cx="0" cy="157657"/>
          </a:xfrm>
          <a:prstGeom prst="line">
            <a:avLst/>
          </a:prstGeom>
          <a:ln w="635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347582" y="5088204"/>
            <a:ext cx="752811" cy="0"/>
          </a:xfrm>
          <a:prstGeom prst="line">
            <a:avLst/>
          </a:prstGeom>
          <a:ln w="635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8100392" y="5088204"/>
            <a:ext cx="0" cy="157657"/>
          </a:xfrm>
          <a:prstGeom prst="line">
            <a:avLst/>
          </a:prstGeom>
          <a:ln w="635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7707622" y="4930547"/>
            <a:ext cx="0" cy="157657"/>
          </a:xfrm>
          <a:prstGeom prst="line">
            <a:avLst/>
          </a:prstGeom>
          <a:ln w="6350" cmpd="sng">
            <a:solidFill>
              <a:srgbClr val="0000FF"/>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rot="5400000">
            <a:off x="7350237" y="4541342"/>
            <a:ext cx="354729" cy="98193"/>
            <a:chOff x="3491880" y="4437112"/>
            <a:chExt cx="648072" cy="216024"/>
          </a:xfrm>
        </p:grpSpPr>
        <p:sp>
          <p:nvSpPr>
            <p:cNvPr id="45" name="Rectangle 44"/>
            <p:cNvSpPr/>
            <p:nvPr/>
          </p:nvSpPr>
          <p:spPr>
            <a:xfrm rot="16200000">
              <a:off x="3707904" y="4221088"/>
              <a:ext cx="216024" cy="648072"/>
            </a:xfrm>
            <a:prstGeom prst="rect">
              <a:avLst/>
            </a:prstGeom>
            <a:no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rot="16200000">
              <a:off x="3563888" y="4437112"/>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rot="16200000">
              <a:off x="3851920" y="4437112"/>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 name="Group 47"/>
          <p:cNvGrpSpPr/>
          <p:nvPr/>
        </p:nvGrpSpPr>
        <p:grpSpPr>
          <a:xfrm rot="5400000">
            <a:off x="7612084" y="4475880"/>
            <a:ext cx="354729" cy="229116"/>
            <a:chOff x="3995936" y="5373216"/>
            <a:chExt cx="648072" cy="504056"/>
          </a:xfrm>
        </p:grpSpPr>
        <p:sp>
          <p:nvSpPr>
            <p:cNvPr id="49" name="Oval 48"/>
            <p:cNvSpPr/>
            <p:nvPr/>
          </p:nvSpPr>
          <p:spPr>
            <a:xfrm rot="16200000">
              <a:off x="4355976" y="5661248"/>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rot="16200000">
              <a:off x="4067944" y="5301208"/>
              <a:ext cx="504056" cy="648072"/>
            </a:xfrm>
            <a:prstGeom prst="rect">
              <a:avLst/>
            </a:prstGeom>
            <a:no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rot="16200000">
              <a:off x="4067944" y="5661248"/>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rot="16200000">
              <a:off x="4067944" y="5373216"/>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rot="16200000">
              <a:off x="4355976" y="5373216"/>
              <a:ext cx="216024" cy="216024"/>
            </a:xfrm>
            <a:prstGeom prst="ellipse">
              <a:avLst/>
            </a:prstGeom>
            <a:solidFill>
              <a:schemeClr val="tx2">
                <a:lumMod val="40000"/>
                <a:lumOff val="6000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TextBox 53"/>
          <p:cNvSpPr txBox="1"/>
          <p:nvPr/>
        </p:nvSpPr>
        <p:spPr>
          <a:xfrm>
            <a:off x="7471959" y="4711503"/>
            <a:ext cx="720080" cy="246221"/>
          </a:xfrm>
          <a:prstGeom prst="rect">
            <a:avLst/>
          </a:prstGeom>
          <a:noFill/>
          <a:ln w="6350" cmpd="sng">
            <a:solidFill>
              <a:schemeClr val="bg1"/>
            </a:solidFill>
          </a:ln>
        </p:spPr>
        <p:txBody>
          <a:bodyPr wrap="square" rtlCol="0">
            <a:spAutoFit/>
          </a:bodyPr>
          <a:lstStyle/>
          <a:p>
            <a:r>
              <a:rPr lang="en-US" sz="1000" dirty="0" smtClean="0"/>
              <a:t>(p</a:t>
            </a:r>
            <a:r>
              <a:rPr lang="en-US" sz="1000" baseline="-25000" dirty="0" smtClean="0"/>
              <a:t>1</a:t>
            </a:r>
            <a:r>
              <a:rPr lang="en-US" sz="1000" dirty="0" smtClean="0"/>
              <a:t>, P</a:t>
            </a:r>
            <a:r>
              <a:rPr lang="en-US" sz="1000" baseline="-25000" dirty="0" smtClean="0"/>
              <a:t>1</a:t>
            </a:r>
            <a:r>
              <a:rPr lang="en-US" sz="1000" dirty="0" smtClean="0"/>
              <a:t>) </a:t>
            </a:r>
            <a:endParaRPr lang="en-US" sz="1000" baseline="-25000" dirty="0"/>
          </a:p>
        </p:txBody>
      </p:sp>
      <p:cxnSp>
        <p:nvCxnSpPr>
          <p:cNvPr id="55" name="Straight Connector 54"/>
          <p:cNvCxnSpPr/>
          <p:nvPr/>
        </p:nvCxnSpPr>
        <p:spPr>
          <a:xfrm flipV="1">
            <a:off x="6660232" y="4221088"/>
            <a:ext cx="0" cy="1064187"/>
          </a:xfrm>
          <a:prstGeom prst="line">
            <a:avLst/>
          </a:prstGeom>
          <a:ln w="635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660232" y="4221088"/>
            <a:ext cx="1047389" cy="0"/>
          </a:xfrm>
          <a:prstGeom prst="line">
            <a:avLst/>
          </a:prstGeom>
          <a:ln w="635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7707622" y="4221088"/>
            <a:ext cx="0" cy="157657"/>
          </a:xfrm>
          <a:prstGeom prst="line">
            <a:avLst/>
          </a:prstGeom>
          <a:ln w="635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flipV="1">
            <a:off x="6444208" y="3861048"/>
            <a:ext cx="792088" cy="360040"/>
          </a:xfrm>
          <a:prstGeom prst="line">
            <a:avLst/>
          </a:prstGeom>
          <a:ln w="3175"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rot="5400000">
            <a:off x="5976156" y="3392996"/>
            <a:ext cx="504056" cy="144016"/>
            <a:chOff x="3491880" y="4437112"/>
            <a:chExt cx="648072" cy="216024"/>
          </a:xfrm>
        </p:grpSpPr>
        <p:sp>
          <p:nvSpPr>
            <p:cNvPr id="60" name="Rectangle 59"/>
            <p:cNvSpPr/>
            <p:nvPr/>
          </p:nvSpPr>
          <p:spPr>
            <a:xfrm rot="16200000">
              <a:off x="3707904" y="4221088"/>
              <a:ext cx="216024" cy="648072"/>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rot="16200000">
              <a:off x="3563888" y="4437112"/>
              <a:ext cx="216024" cy="216024"/>
            </a:xfrm>
            <a:prstGeom prst="ellipse">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rot="16200000">
              <a:off x="3851920" y="4437112"/>
              <a:ext cx="216024" cy="216024"/>
            </a:xfrm>
            <a:prstGeom prst="ellipse">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3" name="TextBox 62"/>
          <p:cNvSpPr txBox="1"/>
          <p:nvPr/>
        </p:nvSpPr>
        <p:spPr>
          <a:xfrm>
            <a:off x="6372200" y="3068960"/>
            <a:ext cx="1368152" cy="523220"/>
          </a:xfrm>
          <a:prstGeom prst="rect">
            <a:avLst/>
          </a:prstGeom>
          <a:noFill/>
        </p:spPr>
        <p:txBody>
          <a:bodyPr wrap="square" rtlCol="0">
            <a:spAutoFit/>
          </a:bodyPr>
          <a:lstStyle/>
          <a:p>
            <a:r>
              <a:rPr lang="en-US" sz="1400" i="1" dirty="0"/>
              <a:t>p</a:t>
            </a:r>
            <a:r>
              <a:rPr lang="en-US" sz="1400" i="1" dirty="0" smtClean="0"/>
              <a:t>hrase vector representation</a:t>
            </a:r>
            <a:endParaRPr lang="en-US" sz="1400" i="1" baseline="-25000" dirty="0"/>
          </a:p>
        </p:txBody>
      </p:sp>
      <p:sp>
        <p:nvSpPr>
          <p:cNvPr id="64" name="Rectangle 63"/>
          <p:cNvSpPr/>
          <p:nvPr/>
        </p:nvSpPr>
        <p:spPr>
          <a:xfrm rot="5400000">
            <a:off x="6012160" y="1484784"/>
            <a:ext cx="432048" cy="2448272"/>
          </a:xfrm>
          <a:prstGeom prst="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5580112" y="2564904"/>
            <a:ext cx="1330638" cy="276999"/>
          </a:xfrm>
          <a:prstGeom prst="rect">
            <a:avLst/>
          </a:prstGeom>
          <a:noFill/>
        </p:spPr>
        <p:txBody>
          <a:bodyPr wrap="none" rtlCol="0">
            <a:spAutoFit/>
          </a:bodyPr>
          <a:lstStyle/>
          <a:p>
            <a:r>
              <a:rPr lang="en-US" sz="1200" dirty="0" err="1" smtClean="0"/>
              <a:t>SkipGram</a:t>
            </a:r>
            <a:r>
              <a:rPr lang="en-US" sz="1200" dirty="0" smtClean="0"/>
              <a:t> Model</a:t>
            </a:r>
            <a:endParaRPr lang="en-US" sz="1200" dirty="0"/>
          </a:p>
        </p:txBody>
      </p:sp>
      <p:sp>
        <p:nvSpPr>
          <p:cNvPr id="66" name="TextBox 65"/>
          <p:cNvSpPr txBox="1"/>
          <p:nvPr/>
        </p:nvSpPr>
        <p:spPr>
          <a:xfrm>
            <a:off x="4211960" y="1628800"/>
            <a:ext cx="4104456" cy="400110"/>
          </a:xfrm>
          <a:prstGeom prst="rect">
            <a:avLst/>
          </a:prstGeom>
          <a:noFill/>
        </p:spPr>
        <p:txBody>
          <a:bodyPr wrap="square" rtlCol="0">
            <a:spAutoFit/>
          </a:bodyPr>
          <a:lstStyle/>
          <a:p>
            <a:r>
              <a:rPr lang="en-US" sz="2000" dirty="0" smtClean="0"/>
              <a:t>John    bought    a         built    by   HP</a:t>
            </a:r>
            <a:endParaRPr lang="en-US" sz="2000" baseline="-25000" dirty="0"/>
          </a:p>
        </p:txBody>
      </p:sp>
      <p:sp>
        <p:nvSpPr>
          <p:cNvPr id="67" name="TextBox 66"/>
          <p:cNvSpPr txBox="1"/>
          <p:nvPr/>
        </p:nvSpPr>
        <p:spPr>
          <a:xfrm>
            <a:off x="5868144" y="2060848"/>
            <a:ext cx="864096" cy="307777"/>
          </a:xfrm>
          <a:prstGeom prst="rect">
            <a:avLst/>
          </a:prstGeom>
          <a:noFill/>
        </p:spPr>
        <p:txBody>
          <a:bodyPr wrap="square" rtlCol="0">
            <a:spAutoFit/>
          </a:bodyPr>
          <a:lstStyle/>
          <a:p>
            <a:r>
              <a:rPr lang="en-US" sz="1400" i="1" dirty="0" smtClean="0"/>
              <a:t>predicts</a:t>
            </a:r>
            <a:endParaRPr lang="en-US" sz="1400" i="1" baseline="-25000" dirty="0"/>
          </a:p>
        </p:txBody>
      </p:sp>
      <p:cxnSp>
        <p:nvCxnSpPr>
          <p:cNvPr id="68" name="Straight Arrow Connector 67"/>
          <p:cNvCxnSpPr/>
          <p:nvPr/>
        </p:nvCxnSpPr>
        <p:spPr>
          <a:xfrm flipH="1" flipV="1">
            <a:off x="5220072" y="2060848"/>
            <a:ext cx="432048" cy="36004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6732240" y="2060848"/>
            <a:ext cx="432048" cy="36004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70" name="Object 69"/>
          <p:cNvGraphicFramePr>
            <a:graphicFrameLocks noChangeAspect="1"/>
          </p:cNvGraphicFramePr>
          <p:nvPr>
            <p:extLst/>
          </p:nvPr>
        </p:nvGraphicFramePr>
        <p:xfrm>
          <a:off x="7202488" y="2197100"/>
          <a:ext cx="1662112" cy="296863"/>
        </p:xfrm>
        <a:graphic>
          <a:graphicData uri="http://schemas.openxmlformats.org/presentationml/2006/ole">
            <mc:AlternateContent xmlns:mc="http://schemas.openxmlformats.org/markup-compatibility/2006">
              <mc:Choice xmlns:v="urn:schemas-microsoft-com:vml" Requires="v">
                <p:oleObj spid="_x0000_s4287" name="Equation" r:id="rId4" imgW="1282700" imgH="228600" progId="Equation.3">
                  <p:embed/>
                </p:oleObj>
              </mc:Choice>
              <mc:Fallback>
                <p:oleObj name="Equation" r:id="rId4" imgW="1282700" imgH="228600" progId="Equation.3">
                  <p:embed/>
                  <p:pic>
                    <p:nvPicPr>
                      <p:cNvPr id="70" name="Object 69"/>
                      <p:cNvPicPr/>
                      <p:nvPr/>
                    </p:nvPicPr>
                    <p:blipFill>
                      <a:blip r:embed="rId5"/>
                      <a:stretch>
                        <a:fillRect/>
                      </a:stretch>
                    </p:blipFill>
                    <p:spPr>
                      <a:xfrm>
                        <a:off x="7202488" y="2197100"/>
                        <a:ext cx="1662112" cy="296863"/>
                      </a:xfrm>
                      <a:prstGeom prst="rect">
                        <a:avLst/>
                      </a:prstGeom>
                    </p:spPr>
                  </p:pic>
                </p:oleObj>
              </mc:Fallback>
            </mc:AlternateContent>
          </a:graphicData>
        </a:graphic>
      </p:graphicFrame>
      <p:graphicFrame>
        <p:nvGraphicFramePr>
          <p:cNvPr id="71" name="Object 70"/>
          <p:cNvGraphicFramePr>
            <a:graphicFrameLocks noChangeAspect="1"/>
          </p:cNvGraphicFramePr>
          <p:nvPr>
            <p:extLst/>
          </p:nvPr>
        </p:nvGraphicFramePr>
        <p:xfrm>
          <a:off x="4860032" y="3861048"/>
          <a:ext cx="1058862" cy="295275"/>
        </p:xfrm>
        <a:graphic>
          <a:graphicData uri="http://schemas.openxmlformats.org/presentationml/2006/ole">
            <mc:AlternateContent xmlns:mc="http://schemas.openxmlformats.org/markup-compatibility/2006">
              <mc:Choice xmlns:v="urn:schemas-microsoft-com:vml" Requires="v">
                <p:oleObj spid="_x0000_s4288" name="Equation" r:id="rId6" imgW="825500" imgH="228600" progId="Equation.3">
                  <p:embed/>
                </p:oleObj>
              </mc:Choice>
              <mc:Fallback>
                <p:oleObj name="Equation" r:id="rId6" imgW="825500" imgH="228600" progId="Equation.3">
                  <p:embed/>
                  <p:pic>
                    <p:nvPicPr>
                      <p:cNvPr id="71" name="Object 70"/>
                      <p:cNvPicPr/>
                      <p:nvPr/>
                    </p:nvPicPr>
                    <p:blipFill>
                      <a:blip r:embed="rId7"/>
                      <a:stretch>
                        <a:fillRect/>
                      </a:stretch>
                    </p:blipFill>
                    <p:spPr>
                      <a:xfrm>
                        <a:off x="4860032" y="3861048"/>
                        <a:ext cx="1058862" cy="295275"/>
                      </a:xfrm>
                      <a:prstGeom prst="rect">
                        <a:avLst/>
                      </a:prstGeom>
                    </p:spPr>
                  </p:pic>
                </p:oleObj>
              </mc:Fallback>
            </mc:AlternateContent>
          </a:graphicData>
        </a:graphic>
      </p:graphicFrame>
      <p:sp>
        <p:nvSpPr>
          <p:cNvPr id="72" name="TextBox 71"/>
          <p:cNvSpPr txBox="1"/>
          <p:nvPr/>
        </p:nvSpPr>
        <p:spPr>
          <a:xfrm>
            <a:off x="4211960" y="5301208"/>
            <a:ext cx="520374" cy="338554"/>
          </a:xfrm>
          <a:prstGeom prst="rect">
            <a:avLst/>
          </a:prstGeom>
          <a:noFill/>
          <a:ln w="6350" cmpd="sng">
            <a:solidFill>
              <a:schemeClr val="bg1"/>
            </a:solidFill>
          </a:ln>
        </p:spPr>
        <p:txBody>
          <a:bodyPr wrap="square" rtlCol="0">
            <a:spAutoFit/>
          </a:bodyPr>
          <a:lstStyle/>
          <a:p>
            <a:r>
              <a:rPr lang="en-US" sz="1600" dirty="0" err="1" smtClean="0"/>
              <a:t>v</a:t>
            </a:r>
            <a:r>
              <a:rPr lang="en-US" sz="1600" baseline="-25000" dirty="0" err="1" smtClean="0"/>
              <a:t>a</a:t>
            </a:r>
            <a:endParaRPr lang="en-US" sz="1600" baseline="-25000" dirty="0"/>
          </a:p>
        </p:txBody>
      </p:sp>
      <p:grpSp>
        <p:nvGrpSpPr>
          <p:cNvPr id="73" name="Group 72"/>
          <p:cNvGrpSpPr/>
          <p:nvPr/>
        </p:nvGrpSpPr>
        <p:grpSpPr>
          <a:xfrm>
            <a:off x="4182766" y="5216722"/>
            <a:ext cx="428156" cy="145575"/>
            <a:chOff x="1835696" y="5445224"/>
            <a:chExt cx="720080" cy="288032"/>
          </a:xfrm>
        </p:grpSpPr>
        <p:sp>
          <p:nvSpPr>
            <p:cNvPr id="74" name="Rectangle 73"/>
            <p:cNvSpPr/>
            <p:nvPr/>
          </p:nvSpPr>
          <p:spPr>
            <a:xfrm>
              <a:off x="1835696" y="5445224"/>
              <a:ext cx="720080" cy="288032"/>
            </a:xfrm>
            <a:prstGeom prst="rect">
              <a:avLst/>
            </a:prstGeom>
            <a:solidFill>
              <a:schemeClr val="bg1">
                <a:alpha val="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2339752" y="5517232"/>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907704"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123728"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8" name="Straight Arrow Connector 77"/>
          <p:cNvCxnSpPr/>
          <p:nvPr/>
        </p:nvCxnSpPr>
        <p:spPr>
          <a:xfrm flipV="1">
            <a:off x="4439660" y="4852783"/>
            <a:ext cx="0" cy="363937"/>
          </a:xfrm>
          <a:prstGeom prst="straightConnector1">
            <a:avLst/>
          </a:prstGeom>
          <a:ln w="6350" cmpd="sng">
            <a:solidFill>
              <a:srgbClr val="0000FF"/>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439660" y="4852783"/>
            <a:ext cx="171262" cy="0"/>
          </a:xfrm>
          <a:prstGeom prst="straightConnector1">
            <a:avLst/>
          </a:prstGeom>
          <a:ln w="63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139951" y="4743603"/>
            <a:ext cx="470971" cy="0"/>
          </a:xfrm>
          <a:prstGeom prst="straightConnector1">
            <a:avLst/>
          </a:prstGeom>
          <a:ln w="63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4782185" y="4743603"/>
            <a:ext cx="299709" cy="0"/>
          </a:xfrm>
          <a:prstGeom prst="straightConnector1">
            <a:avLst/>
          </a:prstGeom>
          <a:ln w="63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rot="5400000">
            <a:off x="4514585" y="4730758"/>
            <a:ext cx="363937" cy="171262"/>
            <a:chOff x="1835696" y="5445224"/>
            <a:chExt cx="720080" cy="288032"/>
          </a:xfrm>
        </p:grpSpPr>
        <p:sp>
          <p:nvSpPr>
            <p:cNvPr id="83" name="Rectangle 82"/>
            <p:cNvSpPr/>
            <p:nvPr/>
          </p:nvSpPr>
          <p:spPr>
            <a:xfrm>
              <a:off x="1835696" y="5445224"/>
              <a:ext cx="720080" cy="288032"/>
            </a:xfrm>
            <a:prstGeom prst="rect">
              <a:avLst/>
            </a:prstGeom>
            <a:solidFill>
              <a:schemeClr val="bg1">
                <a:alpha val="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2339752" y="5517232"/>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1907704"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123728"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7" name="TextBox 86"/>
          <p:cNvSpPr txBox="1"/>
          <p:nvPr/>
        </p:nvSpPr>
        <p:spPr>
          <a:xfrm>
            <a:off x="4732782" y="5303891"/>
            <a:ext cx="487290" cy="338554"/>
          </a:xfrm>
          <a:prstGeom prst="rect">
            <a:avLst/>
          </a:prstGeom>
          <a:noFill/>
          <a:ln w="6350" cmpd="sng">
            <a:solidFill>
              <a:schemeClr val="bg1"/>
            </a:solidFill>
          </a:ln>
        </p:spPr>
        <p:txBody>
          <a:bodyPr wrap="square" rtlCol="0">
            <a:spAutoFit/>
          </a:bodyPr>
          <a:lstStyle/>
          <a:p>
            <a:r>
              <a:rPr lang="en-US" sz="1600" dirty="0" err="1" smtClean="0"/>
              <a:t>v</a:t>
            </a:r>
            <a:r>
              <a:rPr lang="en-US" sz="1600" baseline="-25000" dirty="0" err="1" smtClean="0"/>
              <a:t>b</a:t>
            </a:r>
            <a:endParaRPr lang="en-US" sz="1600" baseline="-25000" dirty="0"/>
          </a:p>
        </p:txBody>
      </p:sp>
      <p:grpSp>
        <p:nvGrpSpPr>
          <p:cNvPr id="88" name="Group 87"/>
          <p:cNvGrpSpPr/>
          <p:nvPr/>
        </p:nvGrpSpPr>
        <p:grpSpPr>
          <a:xfrm>
            <a:off x="4653738" y="5216722"/>
            <a:ext cx="428156" cy="145575"/>
            <a:chOff x="1835696" y="5445224"/>
            <a:chExt cx="720080" cy="288032"/>
          </a:xfrm>
        </p:grpSpPr>
        <p:sp>
          <p:nvSpPr>
            <p:cNvPr id="89" name="Rectangle 88"/>
            <p:cNvSpPr/>
            <p:nvPr/>
          </p:nvSpPr>
          <p:spPr>
            <a:xfrm>
              <a:off x="1835696" y="5445224"/>
              <a:ext cx="720080" cy="288032"/>
            </a:xfrm>
            <a:prstGeom prst="rect">
              <a:avLst/>
            </a:prstGeom>
            <a:solidFill>
              <a:schemeClr val="bg1">
                <a:alpha val="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2339752" y="5517232"/>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907704"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2123728"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3" name="Straight Arrow Connector 92"/>
          <p:cNvCxnSpPr/>
          <p:nvPr/>
        </p:nvCxnSpPr>
        <p:spPr>
          <a:xfrm flipV="1">
            <a:off x="4910631" y="4852783"/>
            <a:ext cx="0" cy="363937"/>
          </a:xfrm>
          <a:prstGeom prst="straightConnector1">
            <a:avLst/>
          </a:prstGeom>
          <a:ln w="6350" cmpd="sng">
            <a:solidFill>
              <a:srgbClr val="0000FF"/>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910631" y="4852783"/>
            <a:ext cx="171262" cy="0"/>
          </a:xfrm>
          <a:prstGeom prst="straightConnector1">
            <a:avLst/>
          </a:prstGeom>
          <a:ln w="63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a:off x="5253156" y="4743603"/>
            <a:ext cx="299709" cy="0"/>
          </a:xfrm>
          <a:prstGeom prst="straightConnector1">
            <a:avLst/>
          </a:prstGeom>
          <a:ln w="63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rot="5400000">
            <a:off x="4985556" y="4730758"/>
            <a:ext cx="363937" cy="171262"/>
            <a:chOff x="1835696" y="5445224"/>
            <a:chExt cx="720080" cy="288032"/>
          </a:xfrm>
        </p:grpSpPr>
        <p:sp>
          <p:nvSpPr>
            <p:cNvPr id="97" name="Rectangle 96"/>
            <p:cNvSpPr/>
            <p:nvPr/>
          </p:nvSpPr>
          <p:spPr>
            <a:xfrm>
              <a:off x="1835696" y="5445224"/>
              <a:ext cx="720080" cy="288032"/>
            </a:xfrm>
            <a:prstGeom prst="rect">
              <a:avLst/>
            </a:prstGeom>
            <a:solidFill>
              <a:schemeClr val="bg1">
                <a:alpha val="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339752" y="5517232"/>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1907704"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2123728"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1" name="TextBox 100"/>
          <p:cNvSpPr txBox="1"/>
          <p:nvPr/>
        </p:nvSpPr>
        <p:spPr>
          <a:xfrm>
            <a:off x="5226808" y="5303891"/>
            <a:ext cx="368873" cy="338554"/>
          </a:xfrm>
          <a:prstGeom prst="rect">
            <a:avLst/>
          </a:prstGeom>
          <a:noFill/>
          <a:ln w="6350" cmpd="sng">
            <a:solidFill>
              <a:schemeClr val="bg1"/>
            </a:solidFill>
          </a:ln>
        </p:spPr>
        <p:txBody>
          <a:bodyPr wrap="square" rtlCol="0">
            <a:spAutoFit/>
          </a:bodyPr>
          <a:lstStyle/>
          <a:p>
            <a:r>
              <a:rPr lang="en-US" sz="1600" dirty="0" err="1" smtClean="0"/>
              <a:t>v</a:t>
            </a:r>
            <a:r>
              <a:rPr lang="en-US" sz="1600" baseline="-25000" dirty="0" err="1" smtClean="0"/>
              <a:t>c</a:t>
            </a:r>
            <a:endParaRPr lang="en-US" sz="1600" baseline="-25000" dirty="0"/>
          </a:p>
        </p:txBody>
      </p:sp>
      <p:grpSp>
        <p:nvGrpSpPr>
          <p:cNvPr id="102" name="Group 101"/>
          <p:cNvGrpSpPr/>
          <p:nvPr/>
        </p:nvGrpSpPr>
        <p:grpSpPr>
          <a:xfrm>
            <a:off x="5124709" y="5216722"/>
            <a:ext cx="428156" cy="145575"/>
            <a:chOff x="1835696" y="5445224"/>
            <a:chExt cx="720080" cy="288032"/>
          </a:xfrm>
        </p:grpSpPr>
        <p:sp>
          <p:nvSpPr>
            <p:cNvPr id="103" name="Rectangle 102"/>
            <p:cNvSpPr/>
            <p:nvPr/>
          </p:nvSpPr>
          <p:spPr>
            <a:xfrm>
              <a:off x="1835696" y="5445224"/>
              <a:ext cx="720080" cy="288032"/>
            </a:xfrm>
            <a:prstGeom prst="rect">
              <a:avLst/>
            </a:prstGeom>
            <a:solidFill>
              <a:schemeClr val="bg1">
                <a:alpha val="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339752" y="5517232"/>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1907704"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2123728"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7" name="Straight Arrow Connector 106"/>
          <p:cNvCxnSpPr/>
          <p:nvPr/>
        </p:nvCxnSpPr>
        <p:spPr>
          <a:xfrm flipV="1">
            <a:off x="5381603" y="4852783"/>
            <a:ext cx="0" cy="363937"/>
          </a:xfrm>
          <a:prstGeom prst="straightConnector1">
            <a:avLst/>
          </a:prstGeom>
          <a:ln w="6350" cmpd="sng">
            <a:solidFill>
              <a:srgbClr val="0000FF"/>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5381603" y="4852783"/>
            <a:ext cx="171262" cy="0"/>
          </a:xfrm>
          <a:prstGeom prst="straightConnector1">
            <a:avLst/>
          </a:prstGeom>
          <a:ln w="63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V="1">
            <a:off x="5652120" y="3861048"/>
            <a:ext cx="504056" cy="720080"/>
          </a:xfrm>
          <a:prstGeom prst="straightConnector1">
            <a:avLst/>
          </a:prstGeom>
          <a:ln w="63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nvGrpSpPr>
          <p:cNvPr id="110" name="Group 109"/>
          <p:cNvGrpSpPr/>
          <p:nvPr/>
        </p:nvGrpSpPr>
        <p:grpSpPr>
          <a:xfrm rot="5400000">
            <a:off x="5456527" y="4730758"/>
            <a:ext cx="363937" cy="171262"/>
            <a:chOff x="1835696" y="5445224"/>
            <a:chExt cx="720080" cy="288032"/>
          </a:xfrm>
        </p:grpSpPr>
        <p:sp>
          <p:nvSpPr>
            <p:cNvPr id="111" name="Rectangle 110"/>
            <p:cNvSpPr/>
            <p:nvPr/>
          </p:nvSpPr>
          <p:spPr>
            <a:xfrm>
              <a:off x="1835696" y="5445224"/>
              <a:ext cx="720080" cy="288032"/>
            </a:xfrm>
            <a:prstGeom prst="rect">
              <a:avLst/>
            </a:prstGeom>
            <a:solidFill>
              <a:schemeClr val="bg1">
                <a:alpha val="0"/>
              </a:schemeClr>
            </a:solidFill>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2339752" y="5517232"/>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1907704"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2123728" y="5517230"/>
              <a:ext cx="144016" cy="144016"/>
            </a:xfrm>
            <a:prstGeom prst="ellipse">
              <a:avLst/>
            </a:prstGeom>
            <a:ln w="63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5" name="Straight Arrow Connector 114"/>
          <p:cNvCxnSpPr>
            <a:endCxn id="64" idx="3"/>
          </p:cNvCxnSpPr>
          <p:nvPr/>
        </p:nvCxnSpPr>
        <p:spPr>
          <a:xfrm flipV="1">
            <a:off x="6228184" y="2924944"/>
            <a:ext cx="0" cy="288032"/>
          </a:xfrm>
          <a:prstGeom prst="straightConnector1">
            <a:avLst/>
          </a:prstGeom>
          <a:ln w="63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16" name="Object 115"/>
          <p:cNvGraphicFramePr>
            <a:graphicFrameLocks noChangeAspect="1"/>
          </p:cNvGraphicFramePr>
          <p:nvPr>
            <p:extLst/>
          </p:nvPr>
        </p:nvGraphicFramePr>
        <p:xfrm>
          <a:off x="7100664" y="3869432"/>
          <a:ext cx="1644600" cy="295247"/>
        </p:xfrm>
        <a:graphic>
          <a:graphicData uri="http://schemas.openxmlformats.org/presentationml/2006/ole">
            <mc:AlternateContent xmlns:mc="http://schemas.openxmlformats.org/markup-compatibility/2006">
              <mc:Choice xmlns:v="urn:schemas-microsoft-com:vml" Requires="v">
                <p:oleObj spid="_x0000_s4289" name="Equation" r:id="rId8" imgW="1282700" imgH="228600" progId="Equation.3">
                  <p:embed/>
                </p:oleObj>
              </mc:Choice>
              <mc:Fallback>
                <p:oleObj name="Equation" r:id="rId8" imgW="1282700" imgH="228600" progId="Equation.3">
                  <p:embed/>
                  <p:pic>
                    <p:nvPicPr>
                      <p:cNvPr id="116" name="Object 115"/>
                      <p:cNvPicPr/>
                      <p:nvPr/>
                    </p:nvPicPr>
                    <p:blipFill>
                      <a:blip r:embed="rId9"/>
                      <a:stretch>
                        <a:fillRect/>
                      </a:stretch>
                    </p:blipFill>
                    <p:spPr>
                      <a:xfrm>
                        <a:off x="7100664" y="3869432"/>
                        <a:ext cx="1644600" cy="295247"/>
                      </a:xfrm>
                      <a:prstGeom prst="rect">
                        <a:avLst/>
                      </a:prstGeom>
                    </p:spPr>
                  </p:pic>
                </p:oleObj>
              </mc:Fallback>
            </mc:AlternateContent>
          </a:graphicData>
        </a:graphic>
      </p:graphicFrame>
      <p:sp>
        <p:nvSpPr>
          <p:cNvPr id="117" name="TextBox 116"/>
          <p:cNvSpPr txBox="1"/>
          <p:nvPr/>
        </p:nvSpPr>
        <p:spPr>
          <a:xfrm>
            <a:off x="4355976" y="4365104"/>
            <a:ext cx="1144065" cy="307777"/>
          </a:xfrm>
          <a:prstGeom prst="rect">
            <a:avLst/>
          </a:prstGeom>
          <a:noFill/>
        </p:spPr>
        <p:txBody>
          <a:bodyPr wrap="none" rtlCol="0">
            <a:spAutoFit/>
          </a:bodyPr>
          <a:lstStyle/>
          <a:p>
            <a:r>
              <a:rPr lang="en-US" sz="1400" i="1" dirty="0" smtClean="0"/>
              <a:t>LSTM/GRU</a:t>
            </a:r>
            <a:endParaRPr lang="en-US" sz="1400" i="1" baseline="-25000" dirty="0"/>
          </a:p>
        </p:txBody>
      </p:sp>
      <p:sp>
        <p:nvSpPr>
          <p:cNvPr id="118" name="TextBox 117"/>
          <p:cNvSpPr txBox="1"/>
          <p:nvPr/>
        </p:nvSpPr>
        <p:spPr>
          <a:xfrm>
            <a:off x="6444208" y="4365104"/>
            <a:ext cx="874673" cy="307777"/>
          </a:xfrm>
          <a:prstGeom prst="rect">
            <a:avLst/>
          </a:prstGeom>
          <a:noFill/>
        </p:spPr>
        <p:txBody>
          <a:bodyPr wrap="none" rtlCol="0">
            <a:spAutoFit/>
          </a:bodyPr>
          <a:lstStyle/>
          <a:p>
            <a:r>
              <a:rPr lang="en-US" sz="1400" i="1" dirty="0" smtClean="0"/>
              <a:t>MVRNN</a:t>
            </a:r>
            <a:endParaRPr lang="en-US" sz="1400" i="1" baseline="-25000" dirty="0"/>
          </a:p>
        </p:txBody>
      </p:sp>
      <p:sp>
        <p:nvSpPr>
          <p:cNvPr id="119" name="Rectangle 118"/>
          <p:cNvSpPr/>
          <p:nvPr/>
        </p:nvSpPr>
        <p:spPr>
          <a:xfrm>
            <a:off x="71429" y="6400119"/>
            <a:ext cx="9072572" cy="430887"/>
          </a:xfrm>
          <a:prstGeom prst="rect">
            <a:avLst/>
          </a:prstGeom>
        </p:spPr>
        <p:txBody>
          <a:bodyPr wrap="square">
            <a:spAutoFit/>
          </a:bodyPr>
          <a:lstStyle/>
          <a:p>
            <a:r>
              <a:rPr lang="en-AU" sz="1100" dirty="0"/>
              <a:t>Rui Wang, Wei Liu, and Chris McDonald. 2017. A Matrix-Vector Recurrent Unit Model for Capturing Compositional Semantics in Phrase </a:t>
            </a:r>
            <a:r>
              <a:rPr lang="en-AU" sz="1100" dirty="0" err="1"/>
              <a:t>Embeddings</a:t>
            </a:r>
            <a:r>
              <a:rPr lang="en-AU" sz="1100" dirty="0"/>
              <a:t>. In Proceedings of the 2017 ACM on Conference on Information and Knowledge Management (CIKM '17). ACM, New York, NY, USA, 1499-1507. </a:t>
            </a:r>
          </a:p>
        </p:txBody>
      </p:sp>
    </p:spTree>
    <p:extLst>
      <p:ext uri="{BB962C8B-B14F-4D97-AF65-F5344CB8AC3E}">
        <p14:creationId xmlns:p14="http://schemas.microsoft.com/office/powerpoint/2010/main" val="262065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12.3 Topic modelling</a:t>
            </a:r>
            <a:endParaRPr lang="en-AU" dirty="0"/>
          </a:p>
        </p:txBody>
      </p:sp>
      <p:sp>
        <p:nvSpPr>
          <p:cNvPr id="5" name="Text Placeholder 4"/>
          <p:cNvSpPr>
            <a:spLocks noGrp="1"/>
          </p:cNvSpPr>
          <p:nvPr>
            <p:ph type="body" idx="1"/>
          </p:nvPr>
        </p:nvSpPr>
        <p:spPr/>
        <p:txBody>
          <a:bodyPr/>
          <a:lstStyle/>
          <a:p>
            <a:r>
              <a:rPr lang="en-US" dirty="0" smtClean="0"/>
              <a:t>Week 12 Natural Language Processing</a:t>
            </a:r>
            <a:endParaRPr lang="en-AU" dirty="0"/>
          </a:p>
        </p:txBody>
      </p:sp>
    </p:spTree>
    <p:extLst>
      <p:ext uri="{BB962C8B-B14F-4D97-AF65-F5344CB8AC3E}">
        <p14:creationId xmlns:p14="http://schemas.microsoft.com/office/powerpoint/2010/main" val="24616796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Modelling</a:t>
            </a:r>
            <a:endParaRPr lang="en-AU" dirty="0"/>
          </a:p>
        </p:txBody>
      </p:sp>
      <p:sp>
        <p:nvSpPr>
          <p:cNvPr id="3" name="Content Placeholder 2"/>
          <p:cNvSpPr>
            <a:spLocks noGrp="1"/>
          </p:cNvSpPr>
          <p:nvPr>
            <p:ph idx="1"/>
          </p:nvPr>
        </p:nvSpPr>
        <p:spPr/>
        <p:txBody>
          <a:bodyPr>
            <a:normAutofit fontScale="77500" lnSpcReduction="20000"/>
          </a:bodyPr>
          <a:lstStyle/>
          <a:p>
            <a:pPr marL="0" indent="0">
              <a:buNone/>
            </a:pPr>
            <a:r>
              <a:rPr lang="en-AU" dirty="0"/>
              <a:t>Suppose you have the following set of sentences</a:t>
            </a:r>
            <a:r>
              <a:rPr lang="en-AU" dirty="0" smtClean="0"/>
              <a:t>:</a:t>
            </a:r>
          </a:p>
          <a:p>
            <a:pPr marL="0" indent="0">
              <a:buNone/>
            </a:pPr>
            <a:endParaRPr lang="en-AU" dirty="0"/>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a:t>.</a:t>
            </a:r>
          </a:p>
          <a:p>
            <a:endParaRPr lang="en-US" dirty="0"/>
          </a:p>
          <a:p>
            <a:pPr marL="0" indent="0">
              <a:buNone/>
            </a:pPr>
            <a:r>
              <a:rPr lang="en-AU" b="1" dirty="0"/>
              <a:t>Latent </a:t>
            </a:r>
            <a:r>
              <a:rPr lang="en-AU" b="1" dirty="0" err="1"/>
              <a:t>Dirichlet</a:t>
            </a:r>
            <a:r>
              <a:rPr lang="en-AU" b="1" dirty="0"/>
              <a:t> allocation</a:t>
            </a:r>
            <a:r>
              <a:rPr lang="en-AU" dirty="0"/>
              <a:t> (LDA) is a technique that automatically discovers topics that these documents contain</a:t>
            </a:r>
            <a:r>
              <a:rPr lang="en-AU" dirty="0" smtClean="0"/>
              <a:t>.</a:t>
            </a:r>
            <a:endParaRPr lang="en-AU" dirty="0"/>
          </a:p>
          <a:p>
            <a:pPr marL="342900" indent="-342900">
              <a:buFont typeface="Arial" panose="020B0604020202020204" pitchFamily="34" charset="0"/>
              <a:buChar char="•"/>
            </a:pPr>
            <a:r>
              <a:rPr lang="en-AU" b="1" dirty="0"/>
              <a:t>bold</a:t>
            </a:r>
            <a:r>
              <a:rPr lang="en-AU" dirty="0"/>
              <a:t> words under the </a:t>
            </a:r>
            <a:r>
              <a:rPr lang="en-AU" b="1" dirty="0"/>
              <a:t>Topic F</a:t>
            </a:r>
            <a:r>
              <a:rPr lang="en-AU" dirty="0"/>
              <a:t>, which we might label as “</a:t>
            </a:r>
            <a:r>
              <a:rPr lang="en-AU" b="1" dirty="0"/>
              <a:t>food</a:t>
            </a:r>
            <a:r>
              <a:rPr lang="en-AU" dirty="0"/>
              <a:t>“. </a:t>
            </a:r>
          </a:p>
          <a:p>
            <a:pPr marL="342900" indent="-342900">
              <a:buFont typeface="Arial" panose="020B0604020202020204" pitchFamily="34" charset="0"/>
              <a:buChar char="•"/>
            </a:pPr>
            <a:r>
              <a:rPr lang="en-AU" i="1" dirty="0"/>
              <a:t>italics</a:t>
            </a:r>
            <a:r>
              <a:rPr lang="en-AU" dirty="0"/>
              <a:t> words might be classified under a separate </a:t>
            </a:r>
            <a:r>
              <a:rPr lang="en-AU" i="1" dirty="0"/>
              <a:t>Topic P</a:t>
            </a:r>
            <a:r>
              <a:rPr lang="en-AU" dirty="0"/>
              <a:t>, which we might label as “</a:t>
            </a:r>
            <a:r>
              <a:rPr lang="en-AU" i="1" dirty="0"/>
              <a:t>pets</a:t>
            </a:r>
            <a:r>
              <a:rPr lang="en-AU" dirty="0"/>
              <a:t>“. </a:t>
            </a:r>
          </a:p>
          <a:p>
            <a:endParaRPr lang="en-AU" dirty="0"/>
          </a:p>
        </p:txBody>
      </p:sp>
      <p:sp>
        <p:nvSpPr>
          <p:cNvPr id="4" name="Rectangle 3"/>
          <p:cNvSpPr/>
          <p:nvPr/>
        </p:nvSpPr>
        <p:spPr>
          <a:xfrm>
            <a:off x="457200" y="6319901"/>
            <a:ext cx="7825154" cy="307777"/>
          </a:xfrm>
          <a:prstGeom prst="rect">
            <a:avLst/>
          </a:prstGeom>
        </p:spPr>
        <p:txBody>
          <a:bodyPr wrap="square">
            <a:spAutoFit/>
          </a:bodyPr>
          <a:lstStyle/>
          <a:p>
            <a:r>
              <a:rPr lang="en-AU" sz="1400" dirty="0"/>
              <a:t>https://www.quora.com/What-is-the-best-way-to-explain-topic-modeling-to-a-layman</a:t>
            </a:r>
          </a:p>
        </p:txBody>
      </p:sp>
    </p:spTree>
    <p:extLst>
      <p:ext uri="{BB962C8B-B14F-4D97-AF65-F5344CB8AC3E}">
        <p14:creationId xmlns:p14="http://schemas.microsoft.com/office/powerpoint/2010/main" val="12965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AU" dirty="0" smtClean="0"/>
              <a:t>Extracting </a:t>
            </a:r>
            <a:r>
              <a:rPr lang="en-AU" dirty="0" smtClean="0">
                <a:solidFill>
                  <a:srgbClr val="FF0000"/>
                </a:solidFill>
              </a:rPr>
              <a:t>S</a:t>
            </a:r>
            <a:r>
              <a:rPr lang="en-AU" dirty="0" smtClean="0"/>
              <a:t>emantic – Knowledge Graph Construction from Text </a:t>
            </a:r>
            <a:endParaRPr lang="en-AU" dirty="0"/>
          </a:p>
        </p:txBody>
      </p:sp>
      <p:sp>
        <p:nvSpPr>
          <p:cNvPr id="3" name="Content Placeholder 2"/>
          <p:cNvSpPr>
            <a:spLocks noGrp="1"/>
          </p:cNvSpPr>
          <p:nvPr>
            <p:ph sz="quarter" idx="17"/>
          </p:nvPr>
        </p:nvSpPr>
        <p:spPr/>
        <p:txBody>
          <a:bodyPr/>
          <a:lstStyle/>
          <a:p>
            <a:endParaRPr lang="en-AU" dirty="0"/>
          </a:p>
        </p:txBody>
      </p:sp>
      <p:sp>
        <p:nvSpPr>
          <p:cNvPr id="4" name="Content Placeholder 3"/>
          <p:cNvSpPr txBox="1">
            <a:spLocks/>
          </p:cNvSpPr>
          <p:nvPr/>
        </p:nvSpPr>
        <p:spPr>
          <a:xfrm>
            <a:off x="1493852" y="2411925"/>
            <a:ext cx="1782198" cy="2744931"/>
          </a:xfrm>
          <a:prstGeom prst="rect">
            <a:avLst/>
          </a:prstGeom>
          <a:solidFill>
            <a:schemeClr val="accent3">
              <a:lumMod val="75000"/>
            </a:schemeClr>
          </a:solidFill>
        </p:spPr>
        <p:txBody>
          <a:bodyPr vert="horz" lIns="68580" tIns="34290" rIns="68580" bIns="3429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AU" sz="1500" dirty="0">
                <a:solidFill>
                  <a:srgbClr val="ECECEC"/>
                </a:solidFill>
                <a:latin typeface="Arial Nova Cond Light" panose="020B0306020202020204" pitchFamily="34" charset="0"/>
              </a:rPr>
              <a:t>Ford Motor Company is an American multinational automaker that has its main headquarters in Dearborn, Michigan, a suburb of Detroit. The company was founded by Henry Ford and incorporated on June 16, 1903. The company is listed on the New York Stock Exchange and </a:t>
            </a:r>
            <a:r>
              <a:rPr lang="en-AU" sz="1500" dirty="0" smtClean="0">
                <a:solidFill>
                  <a:srgbClr val="ECECEC"/>
                </a:solidFill>
                <a:latin typeface="Arial Nova Cond Light" panose="020B0306020202020204" pitchFamily="34" charset="0"/>
              </a:rPr>
              <a:t>it</a:t>
            </a:r>
          </a:p>
          <a:p>
            <a:pPr marL="0" indent="0">
              <a:buNone/>
            </a:pPr>
            <a:r>
              <a:rPr lang="en-AU" sz="1500" dirty="0" smtClean="0">
                <a:solidFill>
                  <a:srgbClr val="ECECEC"/>
                </a:solidFill>
                <a:latin typeface="Arial Nova Cond Light" panose="020B0306020202020204" pitchFamily="34" charset="0"/>
              </a:rPr>
              <a:t>is </a:t>
            </a:r>
            <a:r>
              <a:rPr lang="en-AU" sz="1500" dirty="0">
                <a:solidFill>
                  <a:srgbClr val="ECECEC"/>
                </a:solidFill>
                <a:latin typeface="Arial Nova Cond Light" panose="020B0306020202020204" pitchFamily="34" charset="0"/>
              </a:rPr>
              <a:t>controlled by the Ford</a:t>
            </a:r>
          </a:p>
          <a:p>
            <a:pPr marL="0" indent="0">
              <a:buNone/>
            </a:pPr>
            <a:r>
              <a:rPr lang="en-AU" sz="1500" dirty="0">
                <a:solidFill>
                  <a:srgbClr val="ECECEC"/>
                </a:solidFill>
                <a:latin typeface="Arial Nova Cond Light" panose="020B0306020202020204" pitchFamily="34" charset="0"/>
              </a:rPr>
              <a:t>family. </a:t>
            </a:r>
          </a:p>
          <a:p>
            <a:pPr marL="0" indent="0">
              <a:buNone/>
            </a:pPr>
            <a:endParaRPr lang="en-AU" sz="1500" dirty="0">
              <a:solidFill>
                <a:prstClr val="black"/>
              </a:solidFill>
              <a:latin typeface="Arial Nova Cond Light" panose="020B0306020202020204" pitchFamily="34" charset="0"/>
            </a:endParaRPr>
          </a:p>
        </p:txBody>
      </p:sp>
      <p:sp>
        <p:nvSpPr>
          <p:cNvPr id="5" name="Content Placeholder 3"/>
          <p:cNvSpPr txBox="1">
            <a:spLocks/>
          </p:cNvSpPr>
          <p:nvPr/>
        </p:nvSpPr>
        <p:spPr>
          <a:xfrm>
            <a:off x="1466411" y="2372616"/>
            <a:ext cx="1837080" cy="2867348"/>
          </a:xfrm>
          <a:prstGeom prst="rect">
            <a:avLst/>
          </a:prstGeom>
          <a:solidFill>
            <a:schemeClr val="accent3">
              <a:lumMod val="75000"/>
            </a:schemeClr>
          </a:solidFill>
        </p:spPr>
        <p:txBody>
          <a:bodyPr vert="horz" lIns="121917" tIns="60958" rIns="121917" bIns="60958" rtlCol="0">
            <a:noAutofit/>
          </a:bodyPr>
          <a:lstStyle>
            <a:lvl1pPr marL="342891" indent="-342891" algn="l" defTabSz="457189" rtl="0" eaLnBrk="1" latinLnBrk="0" hangingPunct="1">
              <a:spcBef>
                <a:spcPct val="20000"/>
              </a:spcBef>
              <a:buFont typeface="Arial"/>
              <a:buChar char="•"/>
              <a:defRPr sz="24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0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0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Font typeface="Arial"/>
              <a:buNone/>
            </a:pPr>
            <a:r>
              <a:rPr lang="en-AU" sz="1400" dirty="0" smtClean="0">
                <a:solidFill>
                  <a:schemeClr val="accent4">
                    <a:lumMod val="60000"/>
                    <a:lumOff val="40000"/>
                  </a:schemeClr>
                </a:solidFill>
                <a:latin typeface="Arial Nova Cond Light" panose="020B0306020202020204" pitchFamily="34" charset="0"/>
              </a:rPr>
              <a:t>Ford Motor Company </a:t>
            </a:r>
            <a:r>
              <a:rPr lang="en-AU" sz="14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a:t>
            </a:r>
            <a:r>
              <a:rPr lang="en-AU" sz="1400" dirty="0" smtClean="0">
                <a:latin typeface="Arial Nova Cond Light" panose="020B0306020202020204" pitchFamily="34" charset="0"/>
              </a:rPr>
              <a:t> an </a:t>
            </a:r>
            <a:r>
              <a:rPr lang="en-AU" sz="1400" dirty="0" smtClean="0">
                <a:solidFill>
                  <a:schemeClr val="accent2">
                    <a:lumMod val="40000"/>
                    <a:lumOff val="60000"/>
                  </a:schemeClr>
                </a:solidFill>
                <a:latin typeface="Arial Nova Cond Light" panose="020B0306020202020204" pitchFamily="34" charset="0"/>
              </a:rPr>
              <a:t>American multinational automaker </a:t>
            </a:r>
            <a:r>
              <a:rPr lang="en-AU" sz="1400" dirty="0" smtClean="0">
                <a:latin typeface="Arial Nova Cond Light" panose="020B0306020202020204" pitchFamily="34" charset="0"/>
              </a:rPr>
              <a:t>that </a:t>
            </a:r>
            <a:r>
              <a:rPr lang="en-AU" sz="14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has</a:t>
            </a:r>
            <a:r>
              <a:rPr lang="en-AU" sz="1400" dirty="0" smtClean="0">
                <a:latin typeface="Arial Nova Cond Light" panose="020B0306020202020204" pitchFamily="34" charset="0"/>
              </a:rPr>
              <a:t> its main headquarters </a:t>
            </a:r>
            <a:r>
              <a:rPr lang="en-AU" sz="14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in</a:t>
            </a:r>
            <a:r>
              <a:rPr lang="en-AU" sz="1400" dirty="0" smtClean="0">
                <a:latin typeface="Arial Nova Cond Light" panose="020B0306020202020204" pitchFamily="34" charset="0"/>
              </a:rPr>
              <a:t> </a:t>
            </a:r>
            <a:r>
              <a:rPr lang="en-AU" sz="1400" dirty="0" smtClean="0">
                <a:solidFill>
                  <a:schemeClr val="accent1"/>
                </a:solidFill>
                <a:latin typeface="Arial Nova Cond Light" panose="020B0306020202020204" pitchFamily="34" charset="0"/>
              </a:rPr>
              <a:t>Dearborn</a:t>
            </a:r>
            <a:r>
              <a:rPr lang="en-AU" sz="1400" dirty="0" smtClean="0">
                <a:latin typeface="Arial Nova Cond Light" panose="020B0306020202020204" pitchFamily="34" charset="0"/>
              </a:rPr>
              <a:t>, </a:t>
            </a:r>
            <a:r>
              <a:rPr lang="en-AU" sz="1400" dirty="0" smtClean="0">
                <a:solidFill>
                  <a:schemeClr val="accent1"/>
                </a:solidFill>
                <a:latin typeface="Arial Nova Cond Light" panose="020B0306020202020204" pitchFamily="34" charset="0"/>
              </a:rPr>
              <a:t>Michigan</a:t>
            </a:r>
            <a:r>
              <a:rPr lang="en-AU" sz="1400" dirty="0" smtClean="0">
                <a:latin typeface="Arial Nova Cond Light" panose="020B0306020202020204" pitchFamily="34" charset="0"/>
              </a:rPr>
              <a:t>, a </a:t>
            </a:r>
            <a:r>
              <a:rPr lang="en-AU" sz="1400" dirty="0" smtClean="0">
                <a:solidFill>
                  <a:schemeClr val="accent2">
                    <a:lumMod val="40000"/>
                    <a:lumOff val="60000"/>
                  </a:schemeClr>
                </a:solidFill>
                <a:latin typeface="Arial Nova Cond Light" panose="020B0306020202020204" pitchFamily="34" charset="0"/>
              </a:rPr>
              <a:t>suburb of Detroit</a:t>
            </a:r>
            <a:r>
              <a:rPr lang="en-AU" sz="1400" dirty="0" smtClean="0">
                <a:latin typeface="Arial Nova Cond Light" panose="020B0306020202020204" pitchFamily="34" charset="0"/>
              </a:rPr>
              <a:t>. The company </a:t>
            </a:r>
            <a:r>
              <a:rPr lang="en-AU" sz="14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was founded by</a:t>
            </a:r>
            <a:r>
              <a:rPr lang="en-AU" sz="1400" dirty="0" smtClean="0">
                <a:latin typeface="Arial Nova Cond Light" panose="020B0306020202020204" pitchFamily="34" charset="0"/>
              </a:rPr>
              <a:t> </a:t>
            </a:r>
            <a:r>
              <a:rPr lang="en-AU" sz="1400" dirty="0" smtClean="0">
                <a:solidFill>
                  <a:srgbClr val="00B050"/>
                </a:solidFill>
                <a:latin typeface="Arial Nova Cond Light" panose="020B0306020202020204" pitchFamily="34" charset="0"/>
              </a:rPr>
              <a:t>Henry Ford</a:t>
            </a:r>
            <a:r>
              <a:rPr lang="en-AU" sz="1400" dirty="0" smtClean="0">
                <a:latin typeface="Arial Nova Cond Light" panose="020B0306020202020204" pitchFamily="34" charset="0"/>
              </a:rPr>
              <a:t> and incorporated on </a:t>
            </a:r>
            <a:r>
              <a:rPr lang="en-AU" sz="1400" dirty="0" smtClean="0">
                <a:solidFill>
                  <a:schemeClr val="accent2">
                    <a:lumMod val="40000"/>
                    <a:lumOff val="60000"/>
                  </a:schemeClr>
                </a:solidFill>
                <a:latin typeface="Arial Nova Cond Light" panose="020B0306020202020204" pitchFamily="34" charset="0"/>
              </a:rPr>
              <a:t>June 16, 1903. </a:t>
            </a:r>
            <a:r>
              <a:rPr lang="en-AU" sz="1400" dirty="0" smtClean="0">
                <a:latin typeface="Arial Nova Cond Light" panose="020B0306020202020204" pitchFamily="34" charset="0"/>
              </a:rPr>
              <a:t>The company is listed on the </a:t>
            </a:r>
            <a:r>
              <a:rPr lang="en-AU" sz="1400" dirty="0" smtClean="0">
                <a:solidFill>
                  <a:schemeClr val="accent4">
                    <a:lumMod val="60000"/>
                    <a:lumOff val="40000"/>
                  </a:schemeClr>
                </a:solidFill>
                <a:latin typeface="Arial Nova Cond Light" panose="020B0306020202020204" pitchFamily="34" charset="0"/>
              </a:rPr>
              <a:t>New York Stock Exchange</a:t>
            </a:r>
            <a:r>
              <a:rPr lang="en-AU" sz="1400" dirty="0" smtClean="0">
                <a:latin typeface="Arial Nova Cond Light" panose="020B0306020202020204" pitchFamily="34" charset="0"/>
              </a:rPr>
              <a:t> and it </a:t>
            </a:r>
            <a:r>
              <a:rPr lang="en-AU" sz="14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 controlled by</a:t>
            </a:r>
            <a:r>
              <a:rPr lang="en-AU" sz="1400" dirty="0" smtClean="0">
                <a:latin typeface="Arial Nova Cond Light" panose="020B0306020202020204" pitchFamily="34" charset="0"/>
              </a:rPr>
              <a:t> the </a:t>
            </a:r>
            <a:r>
              <a:rPr lang="en-AU" sz="1400" dirty="0" smtClean="0">
                <a:solidFill>
                  <a:schemeClr val="accent2">
                    <a:lumMod val="40000"/>
                    <a:lumOff val="60000"/>
                  </a:schemeClr>
                </a:solidFill>
                <a:latin typeface="Arial Nova Cond Light" panose="020B0306020202020204" pitchFamily="34" charset="0"/>
              </a:rPr>
              <a:t>Ford</a:t>
            </a:r>
          </a:p>
          <a:p>
            <a:pPr marL="0" indent="0">
              <a:buFont typeface="Arial"/>
              <a:buNone/>
            </a:pPr>
            <a:r>
              <a:rPr lang="en-AU" sz="1400" dirty="0" smtClean="0">
                <a:solidFill>
                  <a:schemeClr val="accent2">
                    <a:lumMod val="40000"/>
                    <a:lumOff val="60000"/>
                  </a:schemeClr>
                </a:solidFill>
                <a:latin typeface="Arial Nova Cond Light" panose="020B0306020202020204" pitchFamily="34" charset="0"/>
              </a:rPr>
              <a:t>family</a:t>
            </a:r>
            <a:r>
              <a:rPr lang="en-AU" sz="1400" dirty="0" smtClean="0">
                <a:latin typeface="Arial Nova Cond Light" panose="020B0306020202020204" pitchFamily="34" charset="0"/>
              </a:rPr>
              <a:t>. </a:t>
            </a:r>
            <a:endParaRPr lang="en-AU" sz="1400" dirty="0">
              <a:latin typeface="Arial Nova Cond Light" panose="020B0306020202020204" pitchFamily="34" charset="0"/>
            </a:endParaRPr>
          </a:p>
        </p:txBody>
      </p:sp>
      <p:pic>
        <p:nvPicPr>
          <p:cNvPr id="6" name="Content Placeholder 4"/>
          <p:cNvPicPr>
            <a:picLocks noChangeAspect="1"/>
          </p:cNvPicPr>
          <p:nvPr/>
        </p:nvPicPr>
        <p:blipFill>
          <a:blip r:embed="rId2"/>
          <a:stretch>
            <a:fillRect/>
          </a:stretch>
        </p:blipFill>
        <p:spPr>
          <a:xfrm>
            <a:off x="3949533" y="2013456"/>
            <a:ext cx="3879056" cy="3443288"/>
          </a:xfrm>
          <a:prstGeom prst="rect">
            <a:avLst/>
          </a:prstGeom>
        </p:spPr>
      </p:pic>
      <p:sp>
        <p:nvSpPr>
          <p:cNvPr id="7" name="Striped Right Arrow 6"/>
          <p:cNvSpPr/>
          <p:nvPr/>
        </p:nvSpPr>
        <p:spPr>
          <a:xfrm>
            <a:off x="3454103" y="3555015"/>
            <a:ext cx="495430" cy="270030"/>
          </a:xfrm>
          <a:prstGeom prst="strip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AU" sz="1800">
              <a:solidFill>
                <a:prstClr val="white"/>
              </a:solidFill>
              <a:latin typeface="Arial"/>
            </a:endParaRPr>
          </a:p>
        </p:txBody>
      </p:sp>
      <p:sp>
        <p:nvSpPr>
          <p:cNvPr id="12" name="Text Placeholder 1"/>
          <p:cNvSpPr txBox="1">
            <a:spLocks/>
          </p:cNvSpPr>
          <p:nvPr/>
        </p:nvSpPr>
        <p:spPr>
          <a:xfrm>
            <a:off x="394855" y="5639314"/>
            <a:ext cx="8291945" cy="426989"/>
          </a:xfrm>
          <a:prstGeom prst="rect">
            <a:avLst/>
          </a:prstGeom>
        </p:spPr>
        <p:txBody>
          <a:bodyPr vert="horz" lIns="121917" tIns="60958" rIns="121917" bIns="60958" rtlCol="0">
            <a:noAutofit/>
          </a:bodyPr>
          <a:lstStyle>
            <a:lvl1pPr marL="0" indent="0" algn="l" defTabSz="457189" rtl="0" eaLnBrk="1" latinLnBrk="0" hangingPunct="1">
              <a:spcBef>
                <a:spcPct val="20000"/>
              </a:spcBef>
              <a:buFont typeface="Arial"/>
              <a:buNone/>
              <a:defRPr sz="2500" b="1" kern="1200" baseline="0">
                <a:solidFill>
                  <a:srgbClr val="27348B"/>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AU" sz="1800" dirty="0" smtClean="0"/>
              <a:t>Knowledge Graph Construction from Text - </a:t>
            </a:r>
            <a:r>
              <a:rPr lang="en-US" sz="1800" dirty="0" smtClean="0"/>
              <a:t>http://agent.csse.uwa.edu.au/text2kg</a:t>
            </a:r>
            <a:endParaRPr lang="en-AU" sz="1800" dirty="0"/>
          </a:p>
        </p:txBody>
      </p:sp>
    </p:spTree>
    <p:extLst>
      <p:ext uri="{BB962C8B-B14F-4D97-AF65-F5344CB8AC3E}">
        <p14:creationId xmlns:p14="http://schemas.microsoft.com/office/powerpoint/2010/main" val="104467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nternalhea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3504"/>
          </a:xfrm>
          <a:prstGeom prst="rect">
            <a:avLst/>
          </a:prstGeom>
        </p:spPr>
      </p:pic>
      <p:sp>
        <p:nvSpPr>
          <p:cNvPr id="2" name="Rectangle 1">
            <a:extLst>
              <a:ext uri="{FF2B5EF4-FFF2-40B4-BE49-F238E27FC236}">
                <a16:creationId xmlns:a16="http://schemas.microsoft.com/office/drawing/2014/main" id="{E96790E8-1F45-4D19-A25F-2EB18CA65064}"/>
              </a:ext>
            </a:extLst>
          </p:cNvPr>
          <p:cNvSpPr/>
          <p:nvPr/>
        </p:nvSpPr>
        <p:spPr>
          <a:xfrm>
            <a:off x="460783" y="2065442"/>
            <a:ext cx="8040280" cy="4154984"/>
          </a:xfrm>
          <a:prstGeom prst="rect">
            <a:avLst/>
          </a:prstGeom>
        </p:spPr>
        <p:txBody>
          <a:bodyPr wrap="square">
            <a:spAutoFit/>
          </a:bodyPr>
          <a:lstStyle/>
          <a:p>
            <a:r>
              <a:rPr lang="en-AU" dirty="0"/>
              <a:t>Suppose you have the following set of sentences:</a:t>
            </a:r>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smtClean="0"/>
              <a:t>.</a:t>
            </a:r>
          </a:p>
          <a:p>
            <a:endParaRPr lang="en-US" dirty="0"/>
          </a:p>
          <a:p>
            <a:r>
              <a:rPr lang="en-AU" b="1" dirty="0"/>
              <a:t>Latent </a:t>
            </a:r>
            <a:r>
              <a:rPr lang="en-AU" b="1" dirty="0" err="1"/>
              <a:t>Dirichlet</a:t>
            </a:r>
            <a:r>
              <a:rPr lang="en-AU" b="1" dirty="0"/>
              <a:t> allocation</a:t>
            </a:r>
            <a:r>
              <a:rPr lang="en-AU" dirty="0"/>
              <a:t> (LDA) is a technique that automatically discovers topics that these documents contain.</a:t>
            </a:r>
          </a:p>
          <a:p>
            <a:pPr marL="342900" indent="-342900">
              <a:buFont typeface="Arial" panose="020B0604020202020204" pitchFamily="34" charset="0"/>
              <a:buChar char="•"/>
            </a:pPr>
            <a:r>
              <a:rPr lang="en-AU" b="1" dirty="0" smtClean="0"/>
              <a:t>bold</a:t>
            </a:r>
            <a:r>
              <a:rPr lang="en-AU" dirty="0"/>
              <a:t> words under the </a:t>
            </a:r>
            <a:r>
              <a:rPr lang="en-AU" b="1" dirty="0"/>
              <a:t>Topic F</a:t>
            </a:r>
            <a:r>
              <a:rPr lang="en-AU" dirty="0"/>
              <a:t>, which we might label as “</a:t>
            </a:r>
            <a:r>
              <a:rPr lang="en-AU" b="1" dirty="0"/>
              <a:t>food</a:t>
            </a:r>
            <a:r>
              <a:rPr lang="en-AU" dirty="0"/>
              <a:t>“. </a:t>
            </a:r>
            <a:endParaRPr lang="en-AU" dirty="0" smtClean="0"/>
          </a:p>
          <a:p>
            <a:pPr marL="342900" indent="-342900">
              <a:buFont typeface="Arial" panose="020B0604020202020204" pitchFamily="34" charset="0"/>
              <a:buChar char="•"/>
            </a:pPr>
            <a:r>
              <a:rPr lang="en-AU" i="1" dirty="0" smtClean="0"/>
              <a:t>italics</a:t>
            </a:r>
            <a:r>
              <a:rPr lang="en-AU" dirty="0"/>
              <a:t> words might be classified under a separate </a:t>
            </a:r>
            <a:r>
              <a:rPr lang="en-AU" i="1" dirty="0"/>
              <a:t>Topic P</a:t>
            </a:r>
            <a:r>
              <a:rPr lang="en-AU" dirty="0"/>
              <a:t>, which we might label as “</a:t>
            </a:r>
            <a:r>
              <a:rPr lang="en-AU" i="1" dirty="0"/>
              <a:t>pets</a:t>
            </a:r>
            <a:r>
              <a:rPr lang="en-AU" dirty="0"/>
              <a:t>“. </a:t>
            </a:r>
          </a:p>
        </p:txBody>
      </p:sp>
      <p:sp>
        <p:nvSpPr>
          <p:cNvPr id="3" name="Title 2"/>
          <p:cNvSpPr>
            <a:spLocks noGrp="1"/>
          </p:cNvSpPr>
          <p:nvPr>
            <p:ph type="title"/>
          </p:nvPr>
        </p:nvSpPr>
        <p:spPr/>
        <p:txBody>
          <a:bodyPr/>
          <a:lstStyle/>
          <a:p>
            <a:r>
              <a:rPr lang="en-US" dirty="0" smtClean="0"/>
              <a:t>Topic Modelling</a:t>
            </a:r>
            <a:endParaRPr lang="en-AU" dirty="0"/>
          </a:p>
        </p:txBody>
      </p:sp>
    </p:spTree>
    <p:extLst>
      <p:ext uri="{BB962C8B-B14F-4D97-AF65-F5344CB8AC3E}">
        <p14:creationId xmlns:p14="http://schemas.microsoft.com/office/powerpoint/2010/main" val="4016679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399" y="1048865"/>
            <a:ext cx="6121355" cy="687364"/>
          </a:xfrm>
          <a:prstGeom prst="rect">
            <a:avLst/>
          </a:prstGeom>
          <a:noFill/>
        </p:spPr>
        <p:txBody>
          <a:bodyPr wrap="square" lIns="121917" tIns="60958" rIns="121917" bIns="60958" rtlCol="0">
            <a:spAutoFit/>
          </a:bodyPr>
          <a:lstStyle/>
          <a:p>
            <a:r>
              <a:rPr lang="en-GB" sz="5500" baseline="30000" dirty="0" smtClean="0">
                <a:solidFill>
                  <a:srgbClr val="212236"/>
                </a:solidFill>
                <a:latin typeface="Open Sans"/>
                <a:cs typeface="Open Sans"/>
              </a:rPr>
              <a:t>Topic Modelling</a:t>
            </a:r>
            <a:endParaRPr lang="en-GB" sz="5500" baseline="30000" dirty="0">
              <a:solidFill>
                <a:srgbClr val="212236"/>
              </a:solidFill>
              <a:latin typeface="Open Sans"/>
              <a:cs typeface="Open Sans"/>
            </a:endParaRPr>
          </a:p>
        </p:txBody>
      </p:sp>
      <p:pic>
        <p:nvPicPr>
          <p:cNvPr id="10" name="Picture 9" descr="Internalhea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3504"/>
          </a:xfrm>
          <a:prstGeom prst="rect">
            <a:avLst/>
          </a:prstGeom>
        </p:spPr>
      </p:pic>
      <p:sp>
        <p:nvSpPr>
          <p:cNvPr id="2" name="Rectangle 1">
            <a:extLst>
              <a:ext uri="{FF2B5EF4-FFF2-40B4-BE49-F238E27FC236}">
                <a16:creationId xmlns:a16="http://schemas.microsoft.com/office/drawing/2014/main" id="{E96790E8-1F45-4D19-A25F-2EB18CA65064}"/>
              </a:ext>
            </a:extLst>
          </p:cNvPr>
          <p:cNvSpPr/>
          <p:nvPr/>
        </p:nvSpPr>
        <p:spPr>
          <a:xfrm>
            <a:off x="460783" y="2065442"/>
            <a:ext cx="8040280" cy="3785652"/>
          </a:xfrm>
          <a:prstGeom prst="rect">
            <a:avLst/>
          </a:prstGeom>
        </p:spPr>
        <p:txBody>
          <a:bodyPr wrap="square">
            <a:spAutoFit/>
          </a:bodyPr>
          <a:lstStyle/>
          <a:p>
            <a:r>
              <a:rPr lang="en-AU" dirty="0"/>
              <a:t>LDA defines each topic as a bag of words, and you have to label the topics as you deem fit</a:t>
            </a:r>
            <a:r>
              <a:rPr lang="en-AU" dirty="0" smtClean="0"/>
              <a:t>.</a:t>
            </a:r>
          </a:p>
          <a:p>
            <a:endParaRPr lang="en-US" dirty="0"/>
          </a:p>
          <a:p>
            <a:pPr marL="457200" indent="-457200">
              <a:buFont typeface="+mj-lt"/>
              <a:buAutoNum type="arabicPeriod"/>
            </a:pPr>
            <a:r>
              <a:rPr lang="en-AU" dirty="0" smtClean="0"/>
              <a:t>We </a:t>
            </a:r>
            <a:r>
              <a:rPr lang="en-AU" dirty="0"/>
              <a:t>can infer the content spread of each sentence by a word count: </a:t>
            </a:r>
            <a:r>
              <a:rPr lang="en-AU" b="1" dirty="0"/>
              <a:t>Sentence 1</a:t>
            </a:r>
            <a:r>
              <a:rPr lang="en-AU" dirty="0"/>
              <a:t>: 100% Topic F </a:t>
            </a:r>
            <a:r>
              <a:rPr lang="en-AU" b="1" dirty="0"/>
              <a:t>Sentence 2</a:t>
            </a:r>
            <a:r>
              <a:rPr lang="en-AU" dirty="0"/>
              <a:t>: 100% Topic P </a:t>
            </a:r>
            <a:r>
              <a:rPr lang="en-AU" b="1" dirty="0"/>
              <a:t>Sentence 3</a:t>
            </a:r>
            <a:r>
              <a:rPr lang="en-AU" dirty="0"/>
              <a:t>: 33% Topic P and 67% Topic F</a:t>
            </a:r>
          </a:p>
          <a:p>
            <a:pPr marL="457200" indent="-457200">
              <a:buFont typeface="+mj-lt"/>
              <a:buAutoNum type="arabicPeriod"/>
            </a:pPr>
            <a:r>
              <a:rPr lang="en-AU" dirty="0" smtClean="0"/>
              <a:t>We </a:t>
            </a:r>
            <a:r>
              <a:rPr lang="en-AU" dirty="0"/>
              <a:t>can derive the proportions that each word constitutes in given topics. For example, Topic F might comprise words in the following proportions: 40% eat, 40% fish, 20% vegetables, …</a:t>
            </a:r>
          </a:p>
        </p:txBody>
      </p:sp>
    </p:spTree>
    <p:extLst>
      <p:ext uri="{BB962C8B-B14F-4D97-AF65-F5344CB8AC3E}">
        <p14:creationId xmlns:p14="http://schemas.microsoft.com/office/powerpoint/2010/main" val="15567064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399" y="1048865"/>
            <a:ext cx="6121355" cy="687364"/>
          </a:xfrm>
          <a:prstGeom prst="rect">
            <a:avLst/>
          </a:prstGeom>
          <a:noFill/>
        </p:spPr>
        <p:txBody>
          <a:bodyPr wrap="square" lIns="121917" tIns="60958" rIns="121917" bIns="60958" rtlCol="0">
            <a:spAutoFit/>
          </a:bodyPr>
          <a:lstStyle/>
          <a:p>
            <a:r>
              <a:rPr lang="en-GB" sz="5500" baseline="30000" dirty="0" smtClean="0">
                <a:solidFill>
                  <a:srgbClr val="212236"/>
                </a:solidFill>
                <a:latin typeface="Open Sans"/>
                <a:cs typeface="Open Sans"/>
              </a:rPr>
              <a:t>Topic Modelling – 3 Steps</a:t>
            </a:r>
            <a:endParaRPr lang="en-GB" sz="5500" baseline="30000" dirty="0">
              <a:solidFill>
                <a:srgbClr val="212236"/>
              </a:solidFill>
              <a:latin typeface="Open Sans"/>
              <a:cs typeface="Open Sans"/>
            </a:endParaRPr>
          </a:p>
        </p:txBody>
      </p:sp>
      <p:pic>
        <p:nvPicPr>
          <p:cNvPr id="10" name="Picture 9" descr="Internalhea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3504"/>
          </a:xfrm>
          <a:prstGeom prst="rect">
            <a:avLst/>
          </a:prstGeom>
        </p:spPr>
      </p:pic>
      <p:sp>
        <p:nvSpPr>
          <p:cNvPr id="2" name="Rectangle 1">
            <a:extLst>
              <a:ext uri="{FF2B5EF4-FFF2-40B4-BE49-F238E27FC236}">
                <a16:creationId xmlns:a16="http://schemas.microsoft.com/office/drawing/2014/main" id="{E96790E8-1F45-4D19-A25F-2EB18CA65064}"/>
              </a:ext>
            </a:extLst>
          </p:cNvPr>
          <p:cNvSpPr/>
          <p:nvPr/>
        </p:nvSpPr>
        <p:spPr>
          <a:xfrm>
            <a:off x="460783" y="2065442"/>
            <a:ext cx="8040280" cy="4524315"/>
          </a:xfrm>
          <a:prstGeom prst="rect">
            <a:avLst/>
          </a:prstGeom>
        </p:spPr>
        <p:txBody>
          <a:bodyPr wrap="square">
            <a:spAutoFit/>
          </a:bodyPr>
          <a:lstStyle/>
          <a:p>
            <a:r>
              <a:rPr lang="en-AU" dirty="0"/>
              <a:t>LDA defines each topic as a bag of words, and you have to label the topics as you deem fit</a:t>
            </a:r>
            <a:r>
              <a:rPr lang="en-AU" dirty="0" smtClean="0"/>
              <a:t>.</a:t>
            </a:r>
          </a:p>
          <a:p>
            <a:pPr marL="457200" indent="-457200">
              <a:buFont typeface="+mj-lt"/>
              <a:buAutoNum type="arabicPeriod"/>
            </a:pPr>
            <a:r>
              <a:rPr lang="en-US" dirty="0" smtClean="0"/>
              <a:t>Specify how many latent topics are there</a:t>
            </a:r>
          </a:p>
          <a:p>
            <a:pPr marL="457200" indent="-457200">
              <a:buFont typeface="+mj-lt"/>
              <a:buAutoNum type="arabicPeriod"/>
            </a:pPr>
            <a:r>
              <a:rPr lang="en-US" dirty="0" smtClean="0"/>
              <a:t>For each word, assign a temporary topic, according to a </a:t>
            </a:r>
            <a:r>
              <a:rPr lang="en-US" dirty="0" err="1" smtClean="0"/>
              <a:t>Dirichlet</a:t>
            </a:r>
            <a:r>
              <a:rPr lang="en-US" dirty="0" smtClean="0"/>
              <a:t> distribution, </a:t>
            </a:r>
            <a:r>
              <a:rPr lang="en-US" dirty="0"/>
              <a:t>e.g. kitten -&gt; F</a:t>
            </a:r>
          </a:p>
          <a:p>
            <a:pPr marL="1066785" lvl="1" indent="-457200">
              <a:buFont typeface="Arial" panose="020B0604020202020204" pitchFamily="34" charset="0"/>
              <a:buChar char="•"/>
            </a:pPr>
            <a:r>
              <a:rPr lang="en-AU" dirty="0" smtClean="0"/>
              <a:t>If </a:t>
            </a:r>
            <a:r>
              <a:rPr lang="en-AU" dirty="0"/>
              <a:t>a word appears twice, each word may be assigned to different topics. </a:t>
            </a:r>
            <a:endParaRPr lang="en-AU" dirty="0" smtClean="0"/>
          </a:p>
          <a:p>
            <a:pPr marL="1066785" lvl="1" indent="-457200">
              <a:buFont typeface="Arial" panose="020B0604020202020204" pitchFamily="34" charset="0"/>
              <a:buChar char="•"/>
            </a:pPr>
            <a:r>
              <a:rPr lang="en-AU" dirty="0" smtClean="0"/>
              <a:t>Function </a:t>
            </a:r>
            <a:r>
              <a:rPr lang="en-AU" dirty="0"/>
              <a:t>words (e.g. “the”, “and”, “my”) are removed and not assigned to any topics.</a:t>
            </a:r>
            <a:r>
              <a:rPr lang="en-US" dirty="0" smtClean="0"/>
              <a:t> </a:t>
            </a:r>
          </a:p>
          <a:p>
            <a:pPr marL="457200" indent="-457200">
              <a:buFont typeface="+mj-lt"/>
              <a:buAutoNum type="arabicPeriod"/>
            </a:pPr>
            <a:r>
              <a:rPr lang="en-AU" dirty="0"/>
              <a:t>topic assignment is updated based on two criteria: </a:t>
            </a:r>
            <a:endParaRPr lang="en-AU" dirty="0" smtClean="0"/>
          </a:p>
          <a:p>
            <a:pPr marL="1066785" lvl="1" indent="-457200">
              <a:buFont typeface="Arial" panose="020B0604020202020204" pitchFamily="34" charset="0"/>
              <a:buChar char="•"/>
            </a:pPr>
            <a:r>
              <a:rPr lang="en-AU" dirty="0" smtClean="0"/>
              <a:t>How </a:t>
            </a:r>
            <a:r>
              <a:rPr lang="en-AU" dirty="0"/>
              <a:t>prevalent is that word across </a:t>
            </a:r>
            <a:r>
              <a:rPr lang="en-AU" dirty="0" smtClean="0"/>
              <a:t>topics?</a:t>
            </a:r>
          </a:p>
          <a:p>
            <a:pPr marL="1066785" lvl="1" indent="-457200">
              <a:buFont typeface="Arial" panose="020B0604020202020204" pitchFamily="34" charset="0"/>
              <a:buChar char="•"/>
            </a:pPr>
            <a:r>
              <a:rPr lang="en-AU" dirty="0" smtClean="0"/>
              <a:t>How </a:t>
            </a:r>
            <a:r>
              <a:rPr lang="en-AU" dirty="0"/>
              <a:t>prevalent are topics in the document</a:t>
            </a:r>
            <a:r>
              <a:rPr lang="en-AU" dirty="0" smtClean="0"/>
              <a:t>?</a:t>
            </a:r>
            <a:endParaRPr lang="en-US" dirty="0"/>
          </a:p>
        </p:txBody>
      </p:sp>
    </p:spTree>
    <p:extLst>
      <p:ext uri="{BB962C8B-B14F-4D97-AF65-F5344CB8AC3E}">
        <p14:creationId xmlns:p14="http://schemas.microsoft.com/office/powerpoint/2010/main" val="9061772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Repeated refinement</a:t>
            </a:r>
            <a:endParaRPr lang="en-AU" dirty="0"/>
          </a:p>
        </p:txBody>
      </p:sp>
      <p:sp>
        <p:nvSpPr>
          <p:cNvPr id="3" name="Content Placeholder 2"/>
          <p:cNvSpPr>
            <a:spLocks noGrp="1"/>
          </p:cNvSpPr>
          <p:nvPr>
            <p:ph idx="1"/>
          </p:nvPr>
        </p:nvSpPr>
        <p:spPr/>
        <p:txBody>
          <a:bodyPr/>
          <a:lstStyle/>
          <a:p>
            <a:r>
              <a:rPr lang="en-AU" sz="2400" dirty="0"/>
              <a:t>The process of checking topic assignment is repeated for each word in every document, cycling through the entire collection of documents multiple times. </a:t>
            </a:r>
            <a:endParaRPr lang="en-AU" sz="2400" dirty="0" smtClean="0"/>
          </a:p>
          <a:p>
            <a:r>
              <a:rPr lang="en-AU" sz="2400" dirty="0" smtClean="0"/>
              <a:t>This </a:t>
            </a:r>
            <a:r>
              <a:rPr lang="en-AU" sz="2400" dirty="0"/>
              <a:t>iterative updating is the key feature of LDA that generates a final solution with coherent topics.</a:t>
            </a:r>
          </a:p>
          <a:p>
            <a:endParaRPr lang="en-AU" dirty="0"/>
          </a:p>
        </p:txBody>
      </p:sp>
      <p:pic>
        <p:nvPicPr>
          <p:cNvPr id="4" name="Picture 2" descr="https://qph.fs.quoracdn.net/main-qimg-a9c1f89a1362ea30a6c5ea411991798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612" y="3634181"/>
            <a:ext cx="2857500" cy="1381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420" y="3634181"/>
            <a:ext cx="2857899" cy="139084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213" y="5197870"/>
            <a:ext cx="2857899" cy="13813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8419" y="5199609"/>
            <a:ext cx="2857899" cy="1390844"/>
          </a:xfrm>
          <a:prstGeom prst="rect">
            <a:avLst/>
          </a:prstGeom>
        </p:spPr>
      </p:pic>
    </p:spTree>
    <p:extLst>
      <p:ext uri="{BB962C8B-B14F-4D97-AF65-F5344CB8AC3E}">
        <p14:creationId xmlns:p14="http://schemas.microsoft.com/office/powerpoint/2010/main" val="17860154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12.4 Real world applications</a:t>
            </a:r>
            <a:endParaRPr lang="en-AU" dirty="0"/>
          </a:p>
        </p:txBody>
      </p:sp>
      <p:sp>
        <p:nvSpPr>
          <p:cNvPr id="5" name="Text Placeholder 4"/>
          <p:cNvSpPr>
            <a:spLocks noGrp="1"/>
          </p:cNvSpPr>
          <p:nvPr>
            <p:ph type="body" idx="1"/>
          </p:nvPr>
        </p:nvSpPr>
        <p:spPr/>
        <p:txBody>
          <a:bodyPr/>
          <a:lstStyle/>
          <a:p>
            <a:r>
              <a:rPr lang="en-US" dirty="0" smtClean="0"/>
              <a:t>Week 12 Natural Language Processing</a:t>
            </a:r>
            <a:endParaRPr lang="en-AU" dirty="0"/>
          </a:p>
        </p:txBody>
      </p:sp>
    </p:spTree>
    <p:extLst>
      <p:ext uri="{BB962C8B-B14F-4D97-AF65-F5344CB8AC3E}">
        <p14:creationId xmlns:p14="http://schemas.microsoft.com/office/powerpoint/2010/main" val="2627009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12.4.1 News article analysis</a:t>
            </a:r>
            <a:endParaRPr lang="en-AU" dirty="0"/>
          </a:p>
        </p:txBody>
      </p:sp>
      <p:sp>
        <p:nvSpPr>
          <p:cNvPr id="5" name="Text Placeholder 4"/>
          <p:cNvSpPr>
            <a:spLocks noGrp="1"/>
          </p:cNvSpPr>
          <p:nvPr>
            <p:ph type="body" idx="1"/>
          </p:nvPr>
        </p:nvSpPr>
        <p:spPr/>
        <p:txBody>
          <a:bodyPr/>
          <a:lstStyle/>
          <a:p>
            <a:r>
              <a:rPr lang="en-US" dirty="0" smtClean="0"/>
              <a:t>Week 12 Natural Language Processing</a:t>
            </a:r>
            <a:endParaRPr lang="en-AU" dirty="0"/>
          </a:p>
        </p:txBody>
      </p:sp>
    </p:spTree>
    <p:extLst>
      <p:ext uri="{BB962C8B-B14F-4D97-AF65-F5344CB8AC3E}">
        <p14:creationId xmlns:p14="http://schemas.microsoft.com/office/powerpoint/2010/main" val="11158094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 Topic Evolution</a:t>
            </a:r>
            <a:endParaRPr lang="en-US" dirty="0"/>
          </a:p>
        </p:txBody>
      </p:sp>
      <p:pic>
        <p:nvPicPr>
          <p:cNvPr id="4" name="Picture 3"/>
          <p:cNvPicPr>
            <a:picLocks noChangeAspect="1"/>
          </p:cNvPicPr>
          <p:nvPr/>
        </p:nvPicPr>
        <p:blipFill>
          <a:blip r:embed="rId2"/>
          <a:stretch>
            <a:fillRect/>
          </a:stretch>
        </p:blipFill>
        <p:spPr>
          <a:xfrm>
            <a:off x="1907704" y="1372202"/>
            <a:ext cx="7128792" cy="5272229"/>
          </a:xfrm>
          <a:prstGeom prst="rect">
            <a:avLst/>
          </a:prstGeom>
        </p:spPr>
      </p:pic>
      <p:sp>
        <p:nvSpPr>
          <p:cNvPr id="3" name="Rectangle 2"/>
          <p:cNvSpPr/>
          <p:nvPr/>
        </p:nvSpPr>
        <p:spPr>
          <a:xfrm>
            <a:off x="179512" y="6211669"/>
            <a:ext cx="4572000" cy="646331"/>
          </a:xfrm>
          <a:prstGeom prst="rect">
            <a:avLst/>
          </a:prstGeom>
        </p:spPr>
        <p:txBody>
          <a:bodyPr>
            <a:spAutoFit/>
          </a:bodyPr>
          <a:lstStyle/>
          <a:p>
            <a:r>
              <a:rPr lang="en-US" sz="1800" b="1" u="sng" dirty="0" err="1">
                <a:solidFill>
                  <a:srgbClr val="27348B"/>
                </a:solidFill>
              </a:rPr>
              <a:t>Majigsuren</a:t>
            </a:r>
            <a:r>
              <a:rPr lang="en-US" sz="1800" b="1" u="sng" dirty="0">
                <a:solidFill>
                  <a:srgbClr val="27348B"/>
                </a:solidFill>
              </a:rPr>
              <a:t> </a:t>
            </a:r>
            <a:r>
              <a:rPr lang="en-US" sz="1800" b="1" u="sng" dirty="0" err="1">
                <a:solidFill>
                  <a:srgbClr val="27348B"/>
                </a:solidFill>
              </a:rPr>
              <a:t>Enkhsaikhan</a:t>
            </a:r>
            <a:r>
              <a:rPr lang="en-US" sz="1800" b="1" dirty="0">
                <a:solidFill>
                  <a:srgbClr val="27348B"/>
                </a:solidFill>
              </a:rPr>
              <a:t>, Wilson Wong, Wei Liu, and Mark </a:t>
            </a:r>
            <a:r>
              <a:rPr lang="en-US" sz="1800" b="1" dirty="0" smtClean="0">
                <a:solidFill>
                  <a:srgbClr val="27348B"/>
                </a:solidFill>
              </a:rPr>
              <a:t>Reynolds, 2007</a:t>
            </a:r>
            <a:endParaRPr lang="en-US" sz="1800" b="1" dirty="0">
              <a:solidFill>
                <a:srgbClr val="27348B"/>
              </a:solidFill>
            </a:endParaRPr>
          </a:p>
        </p:txBody>
      </p:sp>
      <p:pic>
        <p:nvPicPr>
          <p:cNvPr id="5" name="Picture 4" descr="127635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5085184"/>
            <a:ext cx="1226964" cy="1226964"/>
          </a:xfrm>
          <a:prstGeom prst="rect">
            <a:avLst/>
          </a:prstGeom>
        </p:spPr>
      </p:pic>
    </p:spTree>
    <p:extLst>
      <p:ext uri="{BB962C8B-B14F-4D97-AF65-F5344CB8AC3E}">
        <p14:creationId xmlns:p14="http://schemas.microsoft.com/office/powerpoint/2010/main" val="25670438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September 2006</a:t>
            </a:r>
            <a:endParaRPr lang="en-US" dirty="0"/>
          </a:p>
        </p:txBody>
      </p:sp>
      <p:pic>
        <p:nvPicPr>
          <p:cNvPr id="4" name="Content Placeholder 3"/>
          <p:cNvPicPr>
            <a:picLocks noGrp="1" noChangeAspect="1"/>
          </p:cNvPicPr>
          <p:nvPr>
            <p:ph idx="1"/>
          </p:nvPr>
        </p:nvPicPr>
        <p:blipFill>
          <a:blip r:embed="rId2"/>
          <a:srcRect l="1244" r="1244"/>
          <a:stretch>
            <a:fillRect/>
          </a:stretch>
        </p:blipFill>
        <p:spPr/>
      </p:pic>
    </p:spTree>
    <p:extLst>
      <p:ext uri="{BB962C8B-B14F-4D97-AF65-F5344CB8AC3E}">
        <p14:creationId xmlns:p14="http://schemas.microsoft.com/office/powerpoint/2010/main" val="28789034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December 2006</a:t>
            </a:r>
            <a:endParaRPr lang="en-US" dirty="0"/>
          </a:p>
        </p:txBody>
      </p:sp>
      <p:pic>
        <p:nvPicPr>
          <p:cNvPr id="4" name="Picture 3"/>
          <p:cNvPicPr>
            <a:picLocks noChangeAspect="1"/>
          </p:cNvPicPr>
          <p:nvPr/>
        </p:nvPicPr>
        <p:blipFill>
          <a:blip r:embed="rId3"/>
          <a:stretch>
            <a:fillRect/>
          </a:stretch>
        </p:blipFill>
        <p:spPr>
          <a:xfrm>
            <a:off x="971600" y="1287504"/>
            <a:ext cx="8172400" cy="4847465"/>
          </a:xfrm>
          <a:prstGeom prst="rect">
            <a:avLst/>
          </a:prstGeom>
        </p:spPr>
      </p:pic>
    </p:spTree>
    <p:extLst>
      <p:ext uri="{BB962C8B-B14F-4D97-AF65-F5344CB8AC3E}">
        <p14:creationId xmlns:p14="http://schemas.microsoft.com/office/powerpoint/2010/main" val="32902749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April 2007</a:t>
            </a:r>
            <a:endParaRPr lang="en-US" dirty="0"/>
          </a:p>
        </p:txBody>
      </p:sp>
      <p:pic>
        <p:nvPicPr>
          <p:cNvPr id="4" name="Picture 3"/>
          <p:cNvPicPr>
            <a:picLocks noChangeAspect="1"/>
          </p:cNvPicPr>
          <p:nvPr/>
        </p:nvPicPr>
        <p:blipFill>
          <a:blip r:embed="rId2"/>
          <a:stretch>
            <a:fillRect/>
          </a:stretch>
        </p:blipFill>
        <p:spPr>
          <a:xfrm>
            <a:off x="971600" y="1257056"/>
            <a:ext cx="8007300" cy="4838944"/>
          </a:xfrm>
          <a:prstGeom prst="rect">
            <a:avLst/>
          </a:prstGeom>
        </p:spPr>
      </p:pic>
    </p:spTree>
    <p:extLst>
      <p:ext uri="{BB962C8B-B14F-4D97-AF65-F5344CB8AC3E}">
        <p14:creationId xmlns:p14="http://schemas.microsoft.com/office/powerpoint/2010/main" val="796081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67841" y="476325"/>
            <a:ext cx="6681104" cy="576411"/>
          </a:xfrm>
        </p:spPr>
        <p:txBody>
          <a:bodyPr/>
          <a:lstStyle/>
          <a:p>
            <a:r>
              <a:rPr lang="en-AU" dirty="0"/>
              <a:t>Extracting “</a:t>
            </a:r>
            <a:r>
              <a:rPr lang="en-AU" dirty="0">
                <a:solidFill>
                  <a:srgbClr val="00B050"/>
                </a:solidFill>
              </a:rPr>
              <a:t>S</a:t>
            </a:r>
            <a:r>
              <a:rPr lang="en-AU" dirty="0"/>
              <a:t>ocial” Relations between words</a:t>
            </a:r>
          </a:p>
          <a:p>
            <a:endParaRPr lang="en-AU" dirty="0"/>
          </a:p>
        </p:txBody>
      </p:sp>
      <p:sp>
        <p:nvSpPr>
          <p:cNvPr id="4" name="Title 1"/>
          <p:cNvSpPr txBox="1">
            <a:spLocks/>
          </p:cNvSpPr>
          <p:nvPr/>
        </p:nvSpPr>
        <p:spPr>
          <a:xfrm>
            <a:off x="628650" y="1523004"/>
            <a:ext cx="7886700" cy="6022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err="1"/>
              <a:t>Kalgoorlie</a:t>
            </a:r>
            <a:r>
              <a:rPr lang="en-US" sz="3300" dirty="0"/>
              <a:t> + iron-ore –gold = ???</a:t>
            </a:r>
            <a:endParaRPr lang="en-AU" sz="3300" dirty="0"/>
          </a:p>
        </p:txBody>
      </p:sp>
      <p:graphicFrame>
        <p:nvGraphicFramePr>
          <p:cNvPr id="5" name="Content Placeholder 7"/>
          <p:cNvGraphicFramePr>
            <a:graphicFrameLocks/>
          </p:cNvGraphicFramePr>
          <p:nvPr>
            <p:extLst>
              <p:ext uri="{D42A27DB-BD31-4B8C-83A1-F6EECF244321}">
                <p14:modId xmlns:p14="http://schemas.microsoft.com/office/powerpoint/2010/main" val="2082281704"/>
              </p:ext>
            </p:extLst>
          </p:nvPr>
        </p:nvGraphicFramePr>
        <p:xfrm>
          <a:off x="628650" y="2226469"/>
          <a:ext cx="7886700" cy="32635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7669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5"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evolution</a:t>
            </a:r>
            <a:endParaRPr lang="en-US" dirty="0"/>
          </a:p>
        </p:txBody>
      </p:sp>
      <p:pic>
        <p:nvPicPr>
          <p:cNvPr id="4" name="Picture 3"/>
          <p:cNvPicPr>
            <a:picLocks noChangeAspect="1"/>
          </p:cNvPicPr>
          <p:nvPr/>
        </p:nvPicPr>
        <p:blipFill>
          <a:blip r:embed="rId2"/>
          <a:stretch>
            <a:fillRect/>
          </a:stretch>
        </p:blipFill>
        <p:spPr>
          <a:xfrm>
            <a:off x="1331640" y="1484784"/>
            <a:ext cx="6969596" cy="5101457"/>
          </a:xfrm>
          <a:prstGeom prst="rect">
            <a:avLst/>
          </a:prstGeom>
        </p:spPr>
      </p:pic>
    </p:spTree>
    <p:extLst>
      <p:ext uri="{BB962C8B-B14F-4D97-AF65-F5344CB8AC3E}">
        <p14:creationId xmlns:p14="http://schemas.microsoft.com/office/powerpoint/2010/main" val="21374614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Frequency distribution</a:t>
            </a:r>
            <a:endParaRPr lang="en-US" dirty="0"/>
          </a:p>
        </p:txBody>
      </p:sp>
      <p:pic>
        <p:nvPicPr>
          <p:cNvPr id="4" name="Picture 3"/>
          <p:cNvPicPr>
            <a:picLocks noChangeAspect="1"/>
          </p:cNvPicPr>
          <p:nvPr/>
        </p:nvPicPr>
        <p:blipFill>
          <a:blip r:embed="rId3"/>
          <a:stretch>
            <a:fillRect/>
          </a:stretch>
        </p:blipFill>
        <p:spPr>
          <a:xfrm>
            <a:off x="101600" y="1892300"/>
            <a:ext cx="8928100" cy="3073400"/>
          </a:xfrm>
          <a:prstGeom prst="rect">
            <a:avLst/>
          </a:prstGeom>
        </p:spPr>
      </p:pic>
    </p:spTree>
    <p:extLst>
      <p:ext uri="{BB962C8B-B14F-4D97-AF65-F5344CB8AC3E}">
        <p14:creationId xmlns:p14="http://schemas.microsoft.com/office/powerpoint/2010/main" val="28962389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12.4.2 Medical diagnosis tool</a:t>
            </a:r>
            <a:endParaRPr lang="en-AU" dirty="0"/>
          </a:p>
        </p:txBody>
      </p:sp>
      <p:sp>
        <p:nvSpPr>
          <p:cNvPr id="5" name="Text Placeholder 4"/>
          <p:cNvSpPr>
            <a:spLocks noGrp="1"/>
          </p:cNvSpPr>
          <p:nvPr>
            <p:ph type="body" idx="1"/>
          </p:nvPr>
        </p:nvSpPr>
        <p:spPr/>
        <p:txBody>
          <a:bodyPr/>
          <a:lstStyle/>
          <a:p>
            <a:r>
              <a:rPr lang="en-US" dirty="0" smtClean="0"/>
              <a:t>Week 12 Natural Language Processing</a:t>
            </a:r>
            <a:endParaRPr lang="en-AU" dirty="0"/>
          </a:p>
        </p:txBody>
      </p:sp>
    </p:spTree>
    <p:extLst>
      <p:ext uri="{BB962C8B-B14F-4D97-AF65-F5344CB8AC3E}">
        <p14:creationId xmlns:p14="http://schemas.microsoft.com/office/powerpoint/2010/main" val="8014378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Mobile App for Medical Self Diagnosis</a:t>
            </a:r>
            <a:endParaRPr lang="en-US" dirty="0"/>
          </a:p>
        </p:txBody>
      </p:sp>
      <p:grpSp>
        <p:nvGrpSpPr>
          <p:cNvPr id="23" name="Group 22"/>
          <p:cNvGrpSpPr/>
          <p:nvPr/>
        </p:nvGrpSpPr>
        <p:grpSpPr>
          <a:xfrm>
            <a:off x="323528" y="1772816"/>
            <a:ext cx="8496944" cy="4392489"/>
            <a:chOff x="598488" y="1924050"/>
            <a:chExt cx="11880850" cy="6408738"/>
          </a:xfrm>
        </p:grpSpPr>
        <p:sp>
          <p:nvSpPr>
            <p:cNvPr id="5" name="Can 4"/>
            <p:cNvSpPr/>
            <p:nvPr/>
          </p:nvSpPr>
          <p:spPr bwMode="auto">
            <a:xfrm>
              <a:off x="1317625" y="4013200"/>
              <a:ext cx="1296988"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6" name="TextBox 5"/>
            <p:cNvSpPr txBox="1"/>
            <p:nvPr/>
          </p:nvSpPr>
          <p:spPr>
            <a:xfrm>
              <a:off x="4630738" y="4300537"/>
              <a:ext cx="3167062" cy="853201"/>
            </a:xfrm>
            <a:prstGeom prst="rect">
              <a:avLst/>
            </a:prstGeom>
            <a:solidFill>
              <a:schemeClr val="bg2">
                <a:lumMod val="40000"/>
                <a:lumOff val="60000"/>
              </a:schemeClr>
            </a:solidFill>
            <a:ln>
              <a:solidFill>
                <a:schemeClr val="tx1"/>
              </a:solidFill>
            </a:ln>
          </p:spPr>
          <p:txBody>
            <a:bodyPr>
              <a:spAutoFit/>
            </a:bodyPr>
            <a:lstStyle/>
            <a:p>
              <a:pPr>
                <a:defRPr/>
              </a:pPr>
              <a:r>
                <a:rPr lang="en-US" sz="1600" dirty="0"/>
                <a:t>Graph Construction Procedure</a:t>
              </a:r>
            </a:p>
          </p:txBody>
        </p:sp>
        <p:sp>
          <p:nvSpPr>
            <p:cNvPr id="7" name="TextBox 9"/>
            <p:cNvSpPr txBox="1">
              <a:spLocks noChangeArrowheads="1"/>
            </p:cNvSpPr>
            <p:nvPr/>
          </p:nvSpPr>
          <p:spPr bwMode="auto">
            <a:xfrm>
              <a:off x="598488" y="5434012"/>
              <a:ext cx="3221925" cy="853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3200" dirty="0"/>
                <a:t>Input Data</a:t>
              </a:r>
            </a:p>
          </p:txBody>
        </p:sp>
        <p:sp>
          <p:nvSpPr>
            <p:cNvPr id="8" name="Can 7"/>
            <p:cNvSpPr/>
            <p:nvPr/>
          </p:nvSpPr>
          <p:spPr bwMode="auto">
            <a:xfrm>
              <a:off x="9815513" y="4013200"/>
              <a:ext cx="1295400"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9" name="TextBox 13"/>
            <p:cNvSpPr txBox="1">
              <a:spLocks noChangeArrowheads="1"/>
            </p:cNvSpPr>
            <p:nvPr/>
          </p:nvSpPr>
          <p:spPr bwMode="auto">
            <a:xfrm>
              <a:off x="8374063" y="5507037"/>
              <a:ext cx="4105275" cy="853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3200"/>
                <a:t>Graph Database</a:t>
              </a:r>
            </a:p>
          </p:txBody>
        </p:sp>
        <p:sp>
          <p:nvSpPr>
            <p:cNvPr id="10" name="TextBox 9"/>
            <p:cNvSpPr txBox="1"/>
            <p:nvPr/>
          </p:nvSpPr>
          <p:spPr>
            <a:xfrm>
              <a:off x="8878888" y="7685088"/>
              <a:ext cx="3168650" cy="647700"/>
            </a:xfrm>
            <a:prstGeom prst="rect">
              <a:avLst/>
            </a:prstGeom>
            <a:solidFill>
              <a:schemeClr val="bg2">
                <a:lumMod val="40000"/>
                <a:lumOff val="60000"/>
              </a:schemeClr>
            </a:solidFill>
            <a:ln>
              <a:solidFill>
                <a:schemeClr val="tx1"/>
              </a:solidFill>
            </a:ln>
          </p:spPr>
          <p:txBody>
            <a:bodyPr anchor="ctr"/>
            <a:lstStyle/>
            <a:p>
              <a:pPr>
                <a:defRPr/>
              </a:pPr>
              <a:r>
                <a:rPr lang="en-US" sz="1600" dirty="0"/>
                <a:t>Machine Learning</a:t>
              </a:r>
            </a:p>
          </p:txBody>
        </p:sp>
        <p:sp>
          <p:nvSpPr>
            <p:cNvPr id="11" name="Line 23"/>
            <p:cNvSpPr>
              <a:spLocks noChangeShapeType="1"/>
            </p:cNvSpPr>
            <p:nvPr/>
          </p:nvSpPr>
          <p:spPr bwMode="auto">
            <a:xfrm rot="10800000" flipH="1" flipV="1">
              <a:off x="2614613" y="4732338"/>
              <a:ext cx="2016125"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12" name="Line 23"/>
            <p:cNvSpPr>
              <a:spLocks noChangeShapeType="1"/>
            </p:cNvSpPr>
            <p:nvPr/>
          </p:nvSpPr>
          <p:spPr bwMode="auto">
            <a:xfrm rot="10800000" flipH="1" flipV="1">
              <a:off x="7797800" y="4732338"/>
              <a:ext cx="2017713"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13" name="Line 23"/>
            <p:cNvSpPr>
              <a:spLocks noChangeShapeType="1"/>
            </p:cNvSpPr>
            <p:nvPr/>
          </p:nvSpPr>
          <p:spPr bwMode="auto">
            <a:xfrm rot="10800000" flipH="1" flipV="1">
              <a:off x="10606088" y="6245225"/>
              <a:ext cx="0" cy="1439863"/>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14" name="Line 23"/>
            <p:cNvSpPr>
              <a:spLocks noChangeShapeType="1"/>
            </p:cNvSpPr>
            <p:nvPr/>
          </p:nvSpPr>
          <p:spPr bwMode="auto">
            <a:xfrm rot="10800000" flipH="1">
              <a:off x="10247313" y="6245225"/>
              <a:ext cx="0" cy="1439863"/>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15" name="TextBox 14"/>
            <p:cNvSpPr txBox="1"/>
            <p:nvPr/>
          </p:nvSpPr>
          <p:spPr>
            <a:xfrm>
              <a:off x="8878888" y="1924050"/>
              <a:ext cx="3168650" cy="649288"/>
            </a:xfrm>
            <a:prstGeom prst="rect">
              <a:avLst/>
            </a:prstGeom>
            <a:solidFill>
              <a:schemeClr val="bg2">
                <a:lumMod val="40000"/>
                <a:lumOff val="60000"/>
              </a:schemeClr>
            </a:solidFill>
            <a:ln>
              <a:solidFill>
                <a:schemeClr val="tx1"/>
              </a:solidFill>
            </a:ln>
          </p:spPr>
          <p:txBody>
            <a:bodyPr anchor="ctr"/>
            <a:lstStyle/>
            <a:p>
              <a:pPr>
                <a:defRPr/>
              </a:pPr>
              <a:r>
                <a:rPr lang="en-US" sz="1600" dirty="0"/>
                <a:t>Mobile Application</a:t>
              </a:r>
            </a:p>
          </p:txBody>
        </p:sp>
        <p:sp>
          <p:nvSpPr>
            <p:cNvPr id="16" name="Line 23"/>
            <p:cNvSpPr>
              <a:spLocks noChangeShapeType="1"/>
            </p:cNvSpPr>
            <p:nvPr/>
          </p:nvSpPr>
          <p:spPr bwMode="auto">
            <a:xfrm rot="10800000" flipH="1" flipV="1">
              <a:off x="10606088" y="2573338"/>
              <a:ext cx="0" cy="14398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17" name="Line 23"/>
            <p:cNvSpPr>
              <a:spLocks noChangeShapeType="1"/>
            </p:cNvSpPr>
            <p:nvPr/>
          </p:nvSpPr>
          <p:spPr bwMode="auto">
            <a:xfrm rot="10800000" flipH="1">
              <a:off x="10247313" y="2573338"/>
              <a:ext cx="0" cy="14398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18" name="TextBox 17"/>
            <p:cNvSpPr txBox="1"/>
            <p:nvPr/>
          </p:nvSpPr>
          <p:spPr>
            <a:xfrm>
              <a:off x="5133975" y="1924050"/>
              <a:ext cx="3168650" cy="649288"/>
            </a:xfrm>
            <a:prstGeom prst="rect">
              <a:avLst/>
            </a:prstGeom>
            <a:solidFill>
              <a:schemeClr val="bg2">
                <a:lumMod val="40000"/>
                <a:lumOff val="60000"/>
              </a:schemeClr>
            </a:solidFill>
            <a:ln>
              <a:solidFill>
                <a:schemeClr val="tx1"/>
              </a:solidFill>
            </a:ln>
          </p:spPr>
          <p:txBody>
            <a:bodyPr anchor="ctr"/>
            <a:lstStyle/>
            <a:p>
              <a:pPr>
                <a:defRPr/>
              </a:pPr>
              <a:r>
                <a:rPr lang="en-US" sz="1600" dirty="0"/>
                <a:t>Visualisation</a:t>
              </a:r>
            </a:p>
          </p:txBody>
        </p:sp>
        <p:sp>
          <p:nvSpPr>
            <p:cNvPr id="19" name="Line 23"/>
            <p:cNvSpPr>
              <a:spLocks noChangeShapeType="1"/>
            </p:cNvSpPr>
            <p:nvPr/>
          </p:nvSpPr>
          <p:spPr bwMode="auto">
            <a:xfrm rot="10800000">
              <a:off x="8302625" y="2573338"/>
              <a:ext cx="1512888" cy="16557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0" name="Line 23"/>
            <p:cNvSpPr>
              <a:spLocks noChangeShapeType="1"/>
            </p:cNvSpPr>
            <p:nvPr/>
          </p:nvSpPr>
          <p:spPr bwMode="auto">
            <a:xfrm rot="10800000" flipH="1">
              <a:off x="8302625" y="2212975"/>
              <a:ext cx="576263"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1" name="Line 23"/>
            <p:cNvSpPr>
              <a:spLocks noChangeShapeType="1"/>
            </p:cNvSpPr>
            <p:nvPr/>
          </p:nvSpPr>
          <p:spPr bwMode="auto">
            <a:xfrm rot="10800000" flipH="1" flipV="1">
              <a:off x="7942560" y="8045152"/>
              <a:ext cx="936005"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2" name="TextBox 21"/>
            <p:cNvSpPr txBox="1"/>
            <p:nvPr/>
          </p:nvSpPr>
          <p:spPr>
            <a:xfrm>
              <a:off x="5632746" y="7807480"/>
              <a:ext cx="3101901" cy="493958"/>
            </a:xfrm>
            <a:prstGeom prst="rect">
              <a:avLst/>
            </a:prstGeom>
            <a:noFill/>
          </p:spPr>
          <p:txBody>
            <a:bodyPr wrap="square" rtlCol="0">
              <a:spAutoFit/>
            </a:bodyPr>
            <a:lstStyle/>
            <a:p>
              <a:r>
                <a:rPr lang="en-US" sz="1600" dirty="0" smtClean="0"/>
                <a:t>Additional Data</a:t>
              </a:r>
              <a:endParaRPr lang="en-US" sz="1600" dirty="0"/>
            </a:p>
          </p:txBody>
        </p:sp>
      </p:grpSp>
      <p:sp>
        <p:nvSpPr>
          <p:cNvPr id="24" name="Rectangle 23"/>
          <p:cNvSpPr/>
          <p:nvPr/>
        </p:nvSpPr>
        <p:spPr>
          <a:xfrm>
            <a:off x="1763688" y="6372036"/>
            <a:ext cx="7056784" cy="400110"/>
          </a:xfrm>
          <a:prstGeom prst="rect">
            <a:avLst/>
          </a:prstGeom>
        </p:spPr>
        <p:txBody>
          <a:bodyPr wrap="square">
            <a:spAutoFit/>
          </a:bodyPr>
          <a:lstStyle/>
          <a:p>
            <a:r>
              <a:rPr lang="en-US" sz="2000" b="1" dirty="0">
                <a:solidFill>
                  <a:schemeClr val="tx2"/>
                </a:solidFill>
              </a:rPr>
              <a:t>Wei Liu, </a:t>
            </a:r>
            <a:r>
              <a:rPr lang="en-US" sz="2000" b="1" u="sng" dirty="0">
                <a:solidFill>
                  <a:schemeClr val="tx2"/>
                </a:solidFill>
              </a:rPr>
              <a:t>Harrison Sweeney</a:t>
            </a:r>
            <a:r>
              <a:rPr lang="en-US" sz="2000" b="1" dirty="0">
                <a:solidFill>
                  <a:schemeClr val="tx2"/>
                </a:solidFill>
              </a:rPr>
              <a:t>, </a:t>
            </a:r>
            <a:r>
              <a:rPr lang="en-US" sz="2000" b="1" u="sng" dirty="0">
                <a:solidFill>
                  <a:schemeClr val="tx2"/>
                </a:solidFill>
              </a:rPr>
              <a:t>Bo Chung</a:t>
            </a:r>
            <a:r>
              <a:rPr lang="en-US" sz="2000" b="1" dirty="0">
                <a:solidFill>
                  <a:schemeClr val="tx2"/>
                </a:solidFill>
              </a:rPr>
              <a:t>, &amp; David Glance. (2014). </a:t>
            </a:r>
          </a:p>
        </p:txBody>
      </p:sp>
      <p:pic>
        <p:nvPicPr>
          <p:cNvPr id="3" name="Picture 2" descr="bowi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4797152"/>
            <a:ext cx="1570236" cy="1570236"/>
          </a:xfrm>
          <a:prstGeom prst="rect">
            <a:avLst/>
          </a:prstGeom>
        </p:spPr>
      </p:pic>
      <p:pic>
        <p:nvPicPr>
          <p:cNvPr id="4" name="Picture 3" descr="harr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4797152"/>
            <a:ext cx="1584176" cy="1584176"/>
          </a:xfrm>
          <a:prstGeom prst="rect">
            <a:avLst/>
          </a:prstGeom>
        </p:spPr>
      </p:pic>
    </p:spTree>
    <p:extLst>
      <p:ext uri="{BB962C8B-B14F-4D97-AF65-F5344CB8AC3E}">
        <p14:creationId xmlns:p14="http://schemas.microsoft.com/office/powerpoint/2010/main" val="29241895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4291" tIns="32146" rIns="64291" bIns="32146"/>
          <a:lstStyle/>
          <a:p>
            <a:r>
              <a:rPr lang="en-US" dirty="0" smtClean="0"/>
              <a:t>Graph Example 1</a:t>
            </a:r>
            <a:endParaRPr lang="en-US" dirty="0"/>
          </a:p>
        </p:txBody>
      </p:sp>
      <p:pic>
        <p:nvPicPr>
          <p:cNvPr id="4" name="Content Placeholder 3" descr="screenshot1.png"/>
          <p:cNvPicPr>
            <a:picLocks noGrp="1" noChangeAspect="1"/>
          </p:cNvPicPr>
          <p:nvPr>
            <p:ph idx="1"/>
          </p:nvPr>
        </p:nvPicPr>
        <p:blipFill>
          <a:blip r:embed="rId2">
            <a:extLst>
              <a:ext uri="{28A0092B-C50C-407E-A947-70E740481C1C}">
                <a14:useLocalDpi xmlns:a14="http://schemas.microsoft.com/office/drawing/2010/main" val="0"/>
              </a:ext>
            </a:extLst>
          </a:blip>
          <a:srcRect t="10862" b="10862"/>
          <a:stretch>
            <a:fillRect/>
          </a:stretch>
        </p:blipFill>
        <p:spPr/>
      </p:pic>
    </p:spTree>
    <p:extLst>
      <p:ext uri="{BB962C8B-B14F-4D97-AF65-F5344CB8AC3E}">
        <p14:creationId xmlns:p14="http://schemas.microsoft.com/office/powerpoint/2010/main" val="2968769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4291" tIns="32146" rIns="64291" bIns="32146"/>
          <a:lstStyle/>
          <a:p>
            <a:r>
              <a:rPr lang="en-US" dirty="0" smtClean="0"/>
              <a:t>Expended Graph</a:t>
            </a:r>
            <a:endParaRPr lang="en-US" dirty="0"/>
          </a:p>
        </p:txBody>
      </p:sp>
      <p:pic>
        <p:nvPicPr>
          <p:cNvPr id="4" name="Content Placeholder 3" descr="screenshot2.png"/>
          <p:cNvPicPr>
            <a:picLocks noGrp="1" noChangeAspect="1"/>
          </p:cNvPicPr>
          <p:nvPr>
            <p:ph idx="1"/>
          </p:nvPr>
        </p:nvPicPr>
        <p:blipFill>
          <a:blip r:embed="rId2">
            <a:extLst>
              <a:ext uri="{28A0092B-C50C-407E-A947-70E740481C1C}">
                <a14:useLocalDpi xmlns:a14="http://schemas.microsoft.com/office/drawing/2010/main" val="0"/>
              </a:ext>
            </a:extLst>
          </a:blip>
          <a:srcRect l="3399" r="3399"/>
          <a:stretch>
            <a:fillRect/>
          </a:stretch>
        </p:blipFill>
        <p:spPr/>
      </p:pic>
    </p:spTree>
    <p:extLst>
      <p:ext uri="{BB962C8B-B14F-4D97-AF65-F5344CB8AC3E}">
        <p14:creationId xmlns:p14="http://schemas.microsoft.com/office/powerpoint/2010/main" val="2036972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4291" tIns="32146" rIns="64291" bIns="32146"/>
          <a:lstStyle/>
          <a:p>
            <a:r>
              <a:rPr lang="en-US" dirty="0" smtClean="0"/>
              <a:t>Further Expansion</a:t>
            </a:r>
            <a:endParaRPr lang="en-US" dirty="0"/>
          </a:p>
        </p:txBody>
      </p:sp>
      <p:pic>
        <p:nvPicPr>
          <p:cNvPr id="4" name="Content Placeholder 3" descr="screenshot3.png"/>
          <p:cNvPicPr>
            <a:picLocks noGrp="1" noChangeAspect="1"/>
          </p:cNvPicPr>
          <p:nvPr>
            <p:ph idx="1"/>
          </p:nvPr>
        </p:nvPicPr>
        <p:blipFill>
          <a:blip r:embed="rId2">
            <a:extLst>
              <a:ext uri="{28A0092B-C50C-407E-A947-70E740481C1C}">
                <a14:useLocalDpi xmlns:a14="http://schemas.microsoft.com/office/drawing/2010/main" val="0"/>
              </a:ext>
            </a:extLst>
          </a:blip>
          <a:srcRect l="4071" r="4071"/>
          <a:stretch>
            <a:fillRect/>
          </a:stretch>
        </p:blipFill>
        <p:spPr/>
      </p:pic>
    </p:spTree>
    <p:extLst>
      <p:ext uri="{BB962C8B-B14F-4D97-AF65-F5344CB8AC3E}">
        <p14:creationId xmlns:p14="http://schemas.microsoft.com/office/powerpoint/2010/main" val="140562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64291" tIns="32146" rIns="64291" bIns="32146"/>
          <a:lstStyle/>
          <a:p>
            <a:r>
              <a:rPr lang="en-US" dirty="0" smtClean="0"/>
              <a:t>Mobile App</a:t>
            </a:r>
            <a:endParaRPr lang="en-US" dirty="0"/>
          </a:p>
        </p:txBody>
      </p:sp>
      <p:pic>
        <p:nvPicPr>
          <p:cNvPr id="5" name="Picture 4" descr="result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419171"/>
            <a:ext cx="3635896" cy="545384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results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930" y="1412776"/>
            <a:ext cx="3630149" cy="54452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453259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12.4.3 Medical term extraction</a:t>
            </a:r>
            <a:endParaRPr lang="en-AU" dirty="0"/>
          </a:p>
        </p:txBody>
      </p:sp>
      <p:sp>
        <p:nvSpPr>
          <p:cNvPr id="5" name="Text Placeholder 4"/>
          <p:cNvSpPr>
            <a:spLocks noGrp="1"/>
          </p:cNvSpPr>
          <p:nvPr>
            <p:ph type="body" idx="1"/>
          </p:nvPr>
        </p:nvSpPr>
        <p:spPr/>
        <p:txBody>
          <a:bodyPr/>
          <a:lstStyle/>
          <a:p>
            <a:r>
              <a:rPr lang="en-US" dirty="0" smtClean="0"/>
              <a:t>Week 12 Natural Language Processing</a:t>
            </a:r>
            <a:endParaRPr lang="en-AU" dirty="0"/>
          </a:p>
        </p:txBody>
      </p:sp>
    </p:spTree>
    <p:extLst>
      <p:ext uri="{BB962C8B-B14F-4D97-AF65-F5344CB8AC3E}">
        <p14:creationId xmlns:p14="http://schemas.microsoft.com/office/powerpoint/2010/main" val="13404378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rui.jpg"/>
          <p:cNvPicPr>
            <a:picLocks noGrp="1" noChangeAspect="1"/>
          </p:cNvPicPr>
          <p:nvPr>
            <p:ph idx="1"/>
          </p:nvPr>
        </p:nvPicPr>
        <p:blipFill>
          <a:blip r:embed="rId2">
            <a:extLst>
              <a:ext uri="{28A0092B-C50C-407E-A947-70E740481C1C}">
                <a14:useLocalDpi xmlns:a14="http://schemas.microsoft.com/office/drawing/2010/main" val="0"/>
              </a:ext>
            </a:extLst>
          </a:blip>
          <a:srcRect t="22863" b="22863"/>
          <a:stretch>
            <a:fillRect/>
          </a:stretch>
        </p:blipFill>
        <p:spPr/>
      </p:pic>
      <p:pic>
        <p:nvPicPr>
          <p:cNvPr id="4" name="Picture 3"/>
          <p:cNvPicPr>
            <a:picLocks noChangeAspect="1"/>
          </p:cNvPicPr>
          <p:nvPr/>
        </p:nvPicPr>
        <p:blipFill>
          <a:blip r:embed="rId3"/>
          <a:stretch>
            <a:fillRect/>
          </a:stretch>
        </p:blipFill>
        <p:spPr>
          <a:xfrm>
            <a:off x="0" y="12700"/>
            <a:ext cx="9144000" cy="6822747"/>
          </a:xfrm>
          <a:prstGeom prst="rect">
            <a:avLst/>
          </a:prstGeom>
        </p:spPr>
      </p:pic>
      <p:sp>
        <p:nvSpPr>
          <p:cNvPr id="5" name="Rectangle 4"/>
          <p:cNvSpPr/>
          <p:nvPr/>
        </p:nvSpPr>
        <p:spPr>
          <a:xfrm>
            <a:off x="179512" y="6211669"/>
            <a:ext cx="5112568" cy="646331"/>
          </a:xfrm>
          <a:prstGeom prst="rect">
            <a:avLst/>
          </a:prstGeom>
        </p:spPr>
        <p:txBody>
          <a:bodyPr wrap="square">
            <a:spAutoFit/>
          </a:bodyPr>
          <a:lstStyle/>
          <a:p>
            <a:r>
              <a:rPr lang="en-US" b="1" dirty="0" smtClean="0">
                <a:solidFill>
                  <a:srgbClr val="27348B"/>
                </a:solidFill>
              </a:rPr>
              <a:t>Wei Liu, Bo Chung, </a:t>
            </a:r>
            <a:r>
              <a:rPr lang="en-US" b="1" u="sng" dirty="0" err="1" smtClean="0">
                <a:solidFill>
                  <a:srgbClr val="27348B"/>
                </a:solidFill>
              </a:rPr>
              <a:t>Rui</a:t>
            </a:r>
            <a:r>
              <a:rPr lang="en-US" b="1" u="sng" dirty="0" smtClean="0">
                <a:solidFill>
                  <a:srgbClr val="27348B"/>
                </a:solidFill>
              </a:rPr>
              <a:t> Wang</a:t>
            </a:r>
            <a:r>
              <a:rPr lang="en-US" b="1" dirty="0" smtClean="0">
                <a:solidFill>
                  <a:srgbClr val="27348B"/>
                </a:solidFill>
              </a:rPr>
              <a:t>, Nigel </a:t>
            </a:r>
            <a:r>
              <a:rPr lang="en-US" b="1" dirty="0" err="1" smtClean="0">
                <a:solidFill>
                  <a:srgbClr val="27348B"/>
                </a:solidFill>
              </a:rPr>
              <a:t>Morlet</a:t>
            </a:r>
            <a:r>
              <a:rPr lang="en-US" b="1" dirty="0" smtClean="0">
                <a:solidFill>
                  <a:srgbClr val="27348B"/>
                </a:solidFill>
              </a:rPr>
              <a:t> and Jonathon Ng, 2015 (under review)</a:t>
            </a:r>
            <a:endParaRPr lang="en-US" b="1" dirty="0">
              <a:solidFill>
                <a:srgbClr val="27348B"/>
              </a:solidFill>
            </a:endParaRPr>
          </a:p>
        </p:txBody>
      </p:sp>
      <p:pic>
        <p:nvPicPr>
          <p:cNvPr id="7" name="Picture 6" descr="ru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8606" y="5164667"/>
            <a:ext cx="1580444" cy="1693333"/>
          </a:xfrm>
          <a:prstGeom prst="rect">
            <a:avLst/>
          </a:prstGeom>
        </p:spPr>
      </p:pic>
    </p:spTree>
    <p:extLst>
      <p:ext uri="{BB962C8B-B14F-4D97-AF65-F5344CB8AC3E}">
        <p14:creationId xmlns:p14="http://schemas.microsoft.com/office/powerpoint/2010/main" val="214766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67841" y="476325"/>
            <a:ext cx="6477904" cy="576411"/>
          </a:xfrm>
        </p:spPr>
        <p:txBody>
          <a:bodyPr/>
          <a:lstStyle/>
          <a:p>
            <a:r>
              <a:rPr lang="en-AU" dirty="0"/>
              <a:t>Extracting “</a:t>
            </a:r>
            <a:r>
              <a:rPr lang="en-AU" dirty="0">
                <a:solidFill>
                  <a:srgbClr val="00B050"/>
                </a:solidFill>
              </a:rPr>
              <a:t>S</a:t>
            </a:r>
            <a:r>
              <a:rPr lang="en-AU" dirty="0"/>
              <a:t>ocial” Relations between words</a:t>
            </a:r>
          </a:p>
          <a:p>
            <a:endParaRPr lang="en-AU" dirty="0"/>
          </a:p>
        </p:txBody>
      </p:sp>
      <p:sp>
        <p:nvSpPr>
          <p:cNvPr id="3" name="Content Placeholder 2"/>
          <p:cNvSpPr>
            <a:spLocks noGrp="1"/>
          </p:cNvSpPr>
          <p:nvPr>
            <p:ph sz="quarter" idx="17"/>
          </p:nvPr>
        </p:nvSpPr>
        <p:spPr/>
        <p:txBody>
          <a:bodyPr/>
          <a:lstStyle/>
          <a:p>
            <a:endParaRPr lang="en-AU"/>
          </a:p>
        </p:txBody>
      </p:sp>
      <p:pic>
        <p:nvPicPr>
          <p:cNvPr id="4" name="Picture 3"/>
          <p:cNvPicPr>
            <a:picLocks noChangeAspect="1"/>
          </p:cNvPicPr>
          <p:nvPr/>
        </p:nvPicPr>
        <p:blipFill>
          <a:blip r:embed="rId2"/>
          <a:stretch>
            <a:fillRect/>
          </a:stretch>
        </p:blipFill>
        <p:spPr>
          <a:xfrm>
            <a:off x="1638981" y="2063159"/>
            <a:ext cx="6405976" cy="3510968"/>
          </a:xfrm>
          <a:prstGeom prst="rect">
            <a:avLst/>
          </a:prstGeom>
        </p:spPr>
      </p:pic>
    </p:spTree>
    <p:extLst>
      <p:ext uri="{BB962C8B-B14F-4D97-AF65-F5344CB8AC3E}">
        <p14:creationId xmlns:p14="http://schemas.microsoft.com/office/powerpoint/2010/main" val="222994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Term Extraction</a:t>
            </a:r>
            <a:endParaRPr lang="en-US" dirty="0"/>
          </a:p>
        </p:txBody>
      </p:sp>
      <p:sp>
        <p:nvSpPr>
          <p:cNvPr id="3" name="Content Placeholder 2"/>
          <p:cNvSpPr>
            <a:spLocks noGrp="1"/>
          </p:cNvSpPr>
          <p:nvPr>
            <p:ph idx="1"/>
          </p:nvPr>
        </p:nvSpPr>
        <p:spPr/>
        <p:txBody>
          <a:bodyPr>
            <a:normAutofit/>
          </a:bodyPr>
          <a:lstStyle/>
          <a:p>
            <a:r>
              <a:rPr lang="en-US" sz="2400" dirty="0" smtClean="0"/>
              <a:t>An important predecessor step before medical entity recognition, which requires a follow-up step of entity type assignment. </a:t>
            </a:r>
          </a:p>
          <a:p>
            <a:r>
              <a:rPr lang="en-US" sz="2400" dirty="0" smtClean="0"/>
              <a:t>For corpus within a single domain, there is only unit-hood necessary.</a:t>
            </a:r>
          </a:p>
          <a:p>
            <a:pPr lvl="1"/>
            <a:r>
              <a:rPr lang="en-US" sz="2200" dirty="0" smtClean="0"/>
              <a:t>Sequence mining technique: </a:t>
            </a:r>
            <a:r>
              <a:rPr lang="en-US" sz="2200" dirty="0" err="1" smtClean="0"/>
              <a:t>PrefixSpan</a:t>
            </a:r>
            <a:endParaRPr lang="en-US" sz="2200" dirty="0" smtClean="0"/>
          </a:p>
          <a:p>
            <a:pPr lvl="1"/>
            <a:r>
              <a:rPr lang="en-US" sz="2200" dirty="0" smtClean="0"/>
              <a:t>Hybrid of linguistic and statistical information: </a:t>
            </a:r>
            <a:r>
              <a:rPr lang="en-US" sz="2200" dirty="0" err="1" smtClean="0"/>
              <a:t>CValue</a:t>
            </a:r>
            <a:endParaRPr lang="en-US" sz="2200" dirty="0" smtClean="0"/>
          </a:p>
          <a:p>
            <a:pPr lvl="1"/>
            <a:r>
              <a:rPr lang="en-US" sz="2200" dirty="0" smtClean="0"/>
              <a:t>Voting and graph based method: </a:t>
            </a:r>
            <a:r>
              <a:rPr lang="en-US" sz="2200" dirty="0" err="1" smtClean="0"/>
              <a:t>TextRank</a:t>
            </a:r>
            <a:endParaRPr lang="en-US" sz="2200" dirty="0" smtClean="0"/>
          </a:p>
          <a:p>
            <a:endParaRPr lang="en-US" sz="2400" dirty="0" smtClean="0"/>
          </a:p>
          <a:p>
            <a:endParaRPr lang="en-US" sz="2400" dirty="0"/>
          </a:p>
        </p:txBody>
      </p:sp>
    </p:spTree>
    <p:extLst>
      <p:ext uri="{BB962C8B-B14F-4D97-AF65-F5344CB8AC3E}">
        <p14:creationId xmlns:p14="http://schemas.microsoft.com/office/powerpoint/2010/main" val="6578978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Filtering (top and bottom 10)</a:t>
            </a:r>
            <a:endParaRPr lang="en-US" dirty="0"/>
          </a:p>
        </p:txBody>
      </p:sp>
      <p:pic>
        <p:nvPicPr>
          <p:cNvPr id="4" name="Picture 3"/>
          <p:cNvPicPr>
            <a:picLocks noChangeAspect="1"/>
          </p:cNvPicPr>
          <p:nvPr/>
        </p:nvPicPr>
        <p:blipFill rotWithShape="1">
          <a:blip r:embed="rId2"/>
          <a:srcRect l="5013" t="3521"/>
          <a:stretch/>
        </p:blipFill>
        <p:spPr>
          <a:xfrm>
            <a:off x="1547664" y="1412776"/>
            <a:ext cx="5247532" cy="2573088"/>
          </a:xfrm>
          <a:prstGeom prst="rect">
            <a:avLst/>
          </a:prstGeom>
        </p:spPr>
      </p:pic>
      <p:pic>
        <p:nvPicPr>
          <p:cNvPr id="5" name="Picture 4"/>
          <p:cNvPicPr>
            <a:picLocks noChangeAspect="1"/>
          </p:cNvPicPr>
          <p:nvPr/>
        </p:nvPicPr>
        <p:blipFill>
          <a:blip r:embed="rId3"/>
          <a:stretch>
            <a:fillRect/>
          </a:stretch>
        </p:blipFill>
        <p:spPr>
          <a:xfrm>
            <a:off x="539552" y="4077072"/>
            <a:ext cx="8458200" cy="2628900"/>
          </a:xfrm>
          <a:prstGeom prst="rect">
            <a:avLst/>
          </a:prstGeom>
        </p:spPr>
      </p:pic>
    </p:spTree>
    <p:extLst>
      <p:ext uri="{BB962C8B-B14F-4D97-AF65-F5344CB8AC3E}">
        <p14:creationId xmlns:p14="http://schemas.microsoft.com/office/powerpoint/2010/main" val="24896981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filtering (top and bottom 10)</a:t>
            </a:r>
            <a:endParaRPr lang="en-US" dirty="0"/>
          </a:p>
        </p:txBody>
      </p:sp>
      <p:pic>
        <p:nvPicPr>
          <p:cNvPr id="6" name="Picture 5"/>
          <p:cNvPicPr>
            <a:picLocks noChangeAspect="1"/>
          </p:cNvPicPr>
          <p:nvPr/>
        </p:nvPicPr>
        <p:blipFill>
          <a:blip r:embed="rId2"/>
          <a:stretch>
            <a:fillRect/>
          </a:stretch>
        </p:blipFill>
        <p:spPr>
          <a:xfrm>
            <a:off x="1547664" y="1268760"/>
            <a:ext cx="6007100" cy="2667000"/>
          </a:xfrm>
          <a:prstGeom prst="rect">
            <a:avLst/>
          </a:prstGeom>
        </p:spPr>
      </p:pic>
      <p:pic>
        <p:nvPicPr>
          <p:cNvPr id="7" name="Picture 6"/>
          <p:cNvPicPr>
            <a:picLocks noChangeAspect="1"/>
          </p:cNvPicPr>
          <p:nvPr/>
        </p:nvPicPr>
        <p:blipFill>
          <a:blip r:embed="rId3"/>
          <a:stretch>
            <a:fillRect/>
          </a:stretch>
        </p:blipFill>
        <p:spPr>
          <a:xfrm>
            <a:off x="467544" y="3933056"/>
            <a:ext cx="8420100" cy="2679700"/>
          </a:xfrm>
          <a:prstGeom prst="rect">
            <a:avLst/>
          </a:prstGeom>
        </p:spPr>
      </p:pic>
    </p:spTree>
    <p:extLst>
      <p:ext uri="{BB962C8B-B14F-4D97-AF65-F5344CB8AC3E}">
        <p14:creationId xmlns:p14="http://schemas.microsoft.com/office/powerpoint/2010/main" val="1013152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12.4.5 </a:t>
            </a:r>
            <a:r>
              <a:rPr lang="en-US" dirty="0" err="1" smtClean="0"/>
              <a:t>pubmed</a:t>
            </a:r>
            <a:r>
              <a:rPr lang="en-US" dirty="0" smtClean="0"/>
              <a:t> Rank clustering</a:t>
            </a:r>
            <a:endParaRPr lang="en-AU" dirty="0"/>
          </a:p>
        </p:txBody>
      </p:sp>
      <p:sp>
        <p:nvSpPr>
          <p:cNvPr id="5" name="Text Placeholder 4"/>
          <p:cNvSpPr>
            <a:spLocks noGrp="1"/>
          </p:cNvSpPr>
          <p:nvPr>
            <p:ph type="body" idx="1"/>
          </p:nvPr>
        </p:nvSpPr>
        <p:spPr/>
        <p:txBody>
          <a:bodyPr/>
          <a:lstStyle/>
          <a:p>
            <a:r>
              <a:rPr lang="en-US" dirty="0" smtClean="0"/>
              <a:t>Week 12 Natural Language Processing</a:t>
            </a:r>
            <a:endParaRPr lang="en-AU" dirty="0"/>
          </a:p>
        </p:txBody>
      </p:sp>
    </p:spTree>
    <p:extLst>
      <p:ext uri="{BB962C8B-B14F-4D97-AF65-F5344CB8AC3E}">
        <p14:creationId xmlns:p14="http://schemas.microsoft.com/office/powerpoint/2010/main" val="33106480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Author Name Disambiguation PubMed</a:t>
            </a:r>
            <a:endParaRPr lang="en-US" dirty="0"/>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l="12500" t="23000" r="18124" b="23000"/>
          <a:stretch>
            <a:fillRect/>
          </a:stretch>
        </p:blipFill>
        <p:spPr bwMode="auto">
          <a:xfrm>
            <a:off x="152400" y="1621606"/>
            <a:ext cx="8884096" cy="4321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5" name="Rectangle 4"/>
          <p:cNvSpPr/>
          <p:nvPr/>
        </p:nvSpPr>
        <p:spPr>
          <a:xfrm>
            <a:off x="2051720" y="6444044"/>
            <a:ext cx="5760640" cy="369332"/>
          </a:xfrm>
          <a:prstGeom prst="rect">
            <a:avLst/>
          </a:prstGeom>
        </p:spPr>
        <p:txBody>
          <a:bodyPr wrap="square">
            <a:spAutoFit/>
          </a:bodyPr>
          <a:lstStyle/>
          <a:p>
            <a:r>
              <a:rPr lang="en-US" b="1" dirty="0">
                <a:solidFill>
                  <a:srgbClr val="27348B"/>
                </a:solidFill>
              </a:rPr>
              <a:t>Arvin </a:t>
            </a:r>
            <a:r>
              <a:rPr lang="en-US" b="1" dirty="0" err="1">
                <a:solidFill>
                  <a:srgbClr val="27348B"/>
                </a:solidFill>
              </a:rPr>
              <a:t>Varadharajalu</a:t>
            </a:r>
            <a:r>
              <a:rPr lang="en-US" b="1" dirty="0">
                <a:solidFill>
                  <a:srgbClr val="27348B"/>
                </a:solidFill>
              </a:rPr>
              <a:t>, Wei Liu, Wilson Wong. (2011) </a:t>
            </a:r>
          </a:p>
        </p:txBody>
      </p:sp>
      <p:pic>
        <p:nvPicPr>
          <p:cNvPr id="6" name="Picture 2"/>
          <p:cNvPicPr>
            <a:picLocks noChangeAspect="1"/>
          </p:cNvPicPr>
          <p:nvPr/>
        </p:nvPicPr>
        <p:blipFill rotWithShape="1">
          <a:blip r:embed="rId3">
            <a:extLst>
              <a:ext uri="{28A0092B-C50C-407E-A947-70E740481C1C}">
                <a14:useLocalDpi xmlns:a14="http://schemas.microsoft.com/office/drawing/2010/main" val="0"/>
              </a:ext>
            </a:extLst>
          </a:blip>
          <a:srcRect l="18804" t="9734" r="19617" b="47516"/>
          <a:stretch/>
        </p:blipFill>
        <p:spPr bwMode="auto">
          <a:xfrm>
            <a:off x="7830154" y="5631662"/>
            <a:ext cx="1313846" cy="1226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034732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NetClus</a:t>
            </a:r>
            <a:endParaRPr lang="en-US" dirty="0"/>
          </a:p>
        </p:txBody>
      </p:sp>
      <p:pic>
        <p:nvPicPr>
          <p:cNvPr id="4" name="Picture 2" descr="C:\Users\Arvin\Desktop\Captur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328" b="2328"/>
          <a:stretch>
            <a:fillRect/>
          </a:stretch>
        </p:blipFill>
        <p:spPr bwMode="auto">
          <a:xfrm>
            <a:off x="827584" y="1412776"/>
            <a:ext cx="7283152" cy="4235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0" y="5685055"/>
            <a:ext cx="9144000"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marL="68263"/>
            <a:r>
              <a:rPr lang="en-US" dirty="0" err="1" smtClean="0">
                <a:solidFill>
                  <a:srgbClr val="FFFFFF"/>
                </a:solidFill>
                <a:latin typeface="Cambria" charset="0"/>
                <a:ea typeface="ＭＳ Ｐゴシック" charset="0"/>
                <a:cs typeface="Arial" charset="0"/>
              </a:rPr>
              <a:t>Yizhou</a:t>
            </a:r>
            <a:r>
              <a:rPr lang="en-US" dirty="0" smtClean="0">
                <a:solidFill>
                  <a:srgbClr val="FFFFFF"/>
                </a:solidFill>
                <a:latin typeface="Cambria" charset="0"/>
                <a:ea typeface="ＭＳ Ｐゴシック" charset="0"/>
                <a:cs typeface="Arial" charset="0"/>
              </a:rPr>
              <a:t> </a:t>
            </a:r>
            <a:r>
              <a:rPr lang="en-US" dirty="0">
                <a:solidFill>
                  <a:srgbClr val="FFFFFF"/>
                </a:solidFill>
                <a:latin typeface="Cambria" charset="0"/>
                <a:ea typeface="ＭＳ Ｐゴシック" charset="0"/>
                <a:cs typeface="Arial" charset="0"/>
              </a:rPr>
              <a:t>Sun, </a:t>
            </a:r>
            <a:r>
              <a:rPr lang="en-US" dirty="0" err="1">
                <a:solidFill>
                  <a:srgbClr val="FFFFFF"/>
                </a:solidFill>
                <a:latin typeface="Cambria" charset="0"/>
                <a:ea typeface="ＭＳ Ｐゴシック" charset="0"/>
                <a:cs typeface="Arial" charset="0"/>
              </a:rPr>
              <a:t>Yintao</a:t>
            </a:r>
            <a:r>
              <a:rPr lang="en-US" dirty="0">
                <a:solidFill>
                  <a:srgbClr val="FFFFFF"/>
                </a:solidFill>
                <a:latin typeface="Cambria" charset="0"/>
                <a:ea typeface="ＭＳ Ｐゴシック" charset="0"/>
                <a:cs typeface="Arial" charset="0"/>
              </a:rPr>
              <a:t> Yu, and </a:t>
            </a:r>
            <a:r>
              <a:rPr lang="en-US" dirty="0" err="1">
                <a:solidFill>
                  <a:srgbClr val="FFFFFF"/>
                </a:solidFill>
                <a:latin typeface="Cambria" charset="0"/>
                <a:ea typeface="ＭＳ Ｐゴシック" charset="0"/>
                <a:cs typeface="Arial" charset="0"/>
              </a:rPr>
              <a:t>Jiawei</a:t>
            </a:r>
            <a:r>
              <a:rPr lang="en-US" dirty="0">
                <a:solidFill>
                  <a:srgbClr val="FFFFFF"/>
                </a:solidFill>
                <a:latin typeface="Cambria" charset="0"/>
                <a:ea typeface="ＭＳ Ｐゴシック" charset="0"/>
                <a:cs typeface="Arial" charset="0"/>
              </a:rPr>
              <a:t> Han. Ranking-based clustering of heterogeneous information networks with star network schema. In Proceedings of the 15th ACM SIGKDD international conference on Knowledge </a:t>
            </a:r>
            <a:r>
              <a:rPr lang="en-US" dirty="0" err="1">
                <a:solidFill>
                  <a:srgbClr val="FFFFFF"/>
                </a:solidFill>
                <a:latin typeface="Cambria" charset="0"/>
                <a:ea typeface="ＭＳ Ｐゴシック" charset="0"/>
                <a:cs typeface="Arial" charset="0"/>
              </a:rPr>
              <a:t>discov</a:t>
            </a:r>
            <a:r>
              <a:rPr lang="en-US" dirty="0">
                <a:solidFill>
                  <a:srgbClr val="FFFFFF"/>
                </a:solidFill>
                <a:latin typeface="Cambria" charset="0"/>
                <a:ea typeface="ＭＳ Ｐゴシック" charset="0"/>
                <a:cs typeface="Arial" charset="0"/>
              </a:rPr>
              <a:t>- </a:t>
            </a:r>
            <a:r>
              <a:rPr lang="en-US" dirty="0" err="1">
                <a:solidFill>
                  <a:srgbClr val="FFFFFF"/>
                </a:solidFill>
                <a:latin typeface="Cambria" charset="0"/>
                <a:ea typeface="ＭＳ Ｐゴシック" charset="0"/>
                <a:cs typeface="Arial" charset="0"/>
              </a:rPr>
              <a:t>ery</a:t>
            </a:r>
            <a:r>
              <a:rPr lang="en-US" dirty="0">
                <a:solidFill>
                  <a:srgbClr val="FFFFFF"/>
                </a:solidFill>
                <a:latin typeface="Cambria" charset="0"/>
                <a:ea typeface="ＭＳ Ｐゴシック" charset="0"/>
                <a:cs typeface="Arial" charset="0"/>
              </a:rPr>
              <a:t> and data mining, KDD '09, pages 797-806, New York, NY, USA, 2009. ACM.</a:t>
            </a:r>
          </a:p>
        </p:txBody>
      </p:sp>
    </p:spTree>
    <p:extLst>
      <p:ext uri="{BB962C8B-B14F-4D97-AF65-F5344CB8AC3E}">
        <p14:creationId xmlns:p14="http://schemas.microsoft.com/office/powerpoint/2010/main" val="269055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219200"/>
            <a:ext cx="8529638" cy="4495800"/>
          </a:xfrm>
        </p:spPr>
      </p:pic>
    </p:spTree>
    <p:extLst>
      <p:ext uri="{BB962C8B-B14F-4D97-AF65-F5344CB8AC3E}">
        <p14:creationId xmlns:p14="http://schemas.microsoft.com/office/powerpoint/2010/main" val="40487730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172617"/>
            <a:ext cx="8305800" cy="4992687"/>
          </a:xfrm>
        </p:spPr>
      </p:pic>
    </p:spTree>
    <p:extLst>
      <p:ext uri="{BB962C8B-B14F-4D97-AF65-F5344CB8AC3E}">
        <p14:creationId xmlns:p14="http://schemas.microsoft.com/office/powerpoint/2010/main" val="29423718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096963"/>
            <a:ext cx="8316913" cy="4999037"/>
          </a:xfrm>
        </p:spPr>
      </p:pic>
    </p:spTree>
    <p:extLst>
      <p:ext uri="{BB962C8B-B14F-4D97-AF65-F5344CB8AC3E}">
        <p14:creationId xmlns:p14="http://schemas.microsoft.com/office/powerpoint/2010/main" val="23725312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12.4.6 </a:t>
            </a:r>
            <a:r>
              <a:rPr lang="en-US" dirty="0" err="1" smtClean="0"/>
              <a:t>gswa</a:t>
            </a:r>
            <a:r>
              <a:rPr lang="en-US" dirty="0" smtClean="0"/>
              <a:t> survey reports</a:t>
            </a:r>
            <a:endParaRPr lang="en-AU" dirty="0"/>
          </a:p>
        </p:txBody>
      </p:sp>
      <p:sp>
        <p:nvSpPr>
          <p:cNvPr id="5" name="Text Placeholder 4"/>
          <p:cNvSpPr>
            <a:spLocks noGrp="1"/>
          </p:cNvSpPr>
          <p:nvPr>
            <p:ph type="body" idx="1"/>
          </p:nvPr>
        </p:nvSpPr>
        <p:spPr/>
        <p:txBody>
          <a:bodyPr/>
          <a:lstStyle/>
          <a:p>
            <a:r>
              <a:rPr lang="en-US" dirty="0" smtClean="0"/>
              <a:t>Week 12 Natural Language Processing</a:t>
            </a:r>
            <a:endParaRPr lang="en-AU" dirty="0"/>
          </a:p>
        </p:txBody>
      </p:sp>
    </p:spTree>
    <p:extLst>
      <p:ext uri="{BB962C8B-B14F-4D97-AF65-F5344CB8AC3E}">
        <p14:creationId xmlns:p14="http://schemas.microsoft.com/office/powerpoint/2010/main" val="2639856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AU" dirty="0" smtClean="0"/>
              <a:t>Extracting </a:t>
            </a:r>
            <a:r>
              <a:rPr lang="en-AU" dirty="0" smtClean="0">
                <a:solidFill>
                  <a:schemeClr val="accent4"/>
                </a:solidFill>
              </a:rPr>
              <a:t>S</a:t>
            </a:r>
            <a:r>
              <a:rPr lang="en-AU" dirty="0" smtClean="0"/>
              <a:t>entiment from Text</a:t>
            </a:r>
            <a:endParaRPr lang="en-AU" dirty="0"/>
          </a:p>
        </p:txBody>
      </p:sp>
      <p:pic>
        <p:nvPicPr>
          <p:cNvPr id="4" name="Content Placeholder 3" descr="googleproductsearch.tiff"/>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468313" y="1705446"/>
            <a:ext cx="8207375" cy="4239271"/>
          </a:xfrm>
          <a:prstGeom prst="rect">
            <a:avLst/>
          </a:prstGeom>
        </p:spPr>
      </p:pic>
    </p:spTree>
    <p:extLst>
      <p:ext uri="{BB962C8B-B14F-4D97-AF65-F5344CB8AC3E}">
        <p14:creationId xmlns:p14="http://schemas.microsoft.com/office/powerpoint/2010/main" val="163605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grpSp>
        <p:nvGrpSpPr>
          <p:cNvPr id="4" name="Group 3"/>
          <p:cNvGrpSpPr/>
          <p:nvPr/>
        </p:nvGrpSpPr>
        <p:grpSpPr>
          <a:xfrm>
            <a:off x="2177566" y="258128"/>
            <a:ext cx="4126562" cy="2272787"/>
            <a:chOff x="249532" y="211082"/>
            <a:chExt cx="4206558" cy="2200716"/>
          </a:xfrm>
          <a:solidFill>
            <a:schemeClr val="accent5">
              <a:lumMod val="20000"/>
              <a:lumOff val="80000"/>
            </a:schemeClr>
          </a:solidFill>
        </p:grpSpPr>
        <p:sp>
          <p:nvSpPr>
            <p:cNvPr id="30" name="Rectangle 29"/>
            <p:cNvSpPr/>
            <p:nvPr/>
          </p:nvSpPr>
          <p:spPr>
            <a:xfrm>
              <a:off x="249532" y="211082"/>
              <a:ext cx="4206558" cy="2200716"/>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31" name="TextBox 18"/>
            <p:cNvSpPr txBox="1"/>
            <p:nvPr/>
          </p:nvSpPr>
          <p:spPr>
            <a:xfrm>
              <a:off x="334526" y="211082"/>
              <a:ext cx="4021511" cy="625836"/>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b="1" dirty="0" smtClean="0">
                  <a:solidFill>
                    <a:srgbClr val="C00000"/>
                  </a:solidFill>
                </a:rPr>
                <a:t>Part-of-Speech Tagging &amp; Grammar Tree</a:t>
              </a:r>
            </a:p>
          </p:txBody>
        </p:sp>
        <p:sp>
          <p:nvSpPr>
            <p:cNvPr id="32" name="TextBox 19"/>
            <p:cNvSpPr txBox="1"/>
            <p:nvPr/>
          </p:nvSpPr>
          <p:spPr>
            <a:xfrm>
              <a:off x="292702" y="730312"/>
              <a:ext cx="2366263" cy="1569660"/>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smtClean="0"/>
                <a:t>Stanford Dependency Parser</a:t>
              </a:r>
            </a:p>
            <a:p>
              <a:pPr marL="171450" indent="-171450">
                <a:buFont typeface="Arial" panose="020B0604020202020204" pitchFamily="34" charset="0"/>
                <a:buChar char="•"/>
              </a:pPr>
              <a:r>
                <a:rPr lang="en-AU" sz="1200" dirty="0" smtClean="0"/>
                <a:t>Grammatically parse sentences in each report</a:t>
              </a:r>
            </a:p>
            <a:p>
              <a:pPr marL="171450" indent="-171450">
                <a:buFont typeface="Arial" panose="020B0604020202020204" pitchFamily="34" charset="0"/>
                <a:buChar char="•"/>
              </a:pPr>
              <a:r>
                <a:rPr lang="en-AU" sz="1200" dirty="0" smtClean="0"/>
                <a:t>Parts of speech (e.g., nouns, verbs, and adjectives)</a:t>
              </a:r>
            </a:p>
            <a:p>
              <a:pPr marL="171450" indent="-171450">
                <a:buFont typeface="Arial" panose="020B0604020202020204" pitchFamily="34" charset="0"/>
                <a:buChar char="•"/>
              </a:pPr>
              <a:r>
                <a:rPr lang="en-AU" sz="1200" dirty="0" smtClean="0"/>
                <a:t>Relationships between words (e.g., modifiers, compounds)</a:t>
              </a:r>
            </a:p>
            <a:p>
              <a:pPr marL="285750" indent="-285750">
                <a:buFont typeface="Arial" panose="020B0604020202020204" pitchFamily="34" charset="0"/>
                <a:buChar char="•"/>
              </a:pPr>
              <a:endParaRPr lang="en-AU" sz="1200" dirty="0" smtClean="0"/>
            </a:p>
          </p:txBody>
        </p:sp>
        <p:pic>
          <p:nvPicPr>
            <p:cNvPr id="33" name="Picture 32"/>
            <p:cNvPicPr>
              <a:picLocks noChangeAspect="1"/>
            </p:cNvPicPr>
            <p:nvPr/>
          </p:nvPicPr>
          <p:blipFill rotWithShape="1">
            <a:blip r:embed="rId2"/>
            <a:srcRect t="23673" r="79373" b="21224"/>
            <a:stretch/>
          </p:blipFill>
          <p:spPr>
            <a:xfrm>
              <a:off x="2574732" y="759988"/>
              <a:ext cx="1728788" cy="1493673"/>
            </a:xfrm>
            <a:prstGeom prst="rect">
              <a:avLst/>
            </a:prstGeom>
            <a:grpFill/>
            <a:ln>
              <a:solidFill>
                <a:schemeClr val="tx1"/>
              </a:solidFill>
            </a:ln>
          </p:spPr>
        </p:pic>
      </p:grpSp>
      <p:sp>
        <p:nvSpPr>
          <p:cNvPr id="5" name="Rectangle 4"/>
          <p:cNvSpPr/>
          <p:nvPr/>
        </p:nvSpPr>
        <p:spPr>
          <a:xfrm>
            <a:off x="2192135" y="2600884"/>
            <a:ext cx="4111993" cy="2050759"/>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6" name="TextBox 26"/>
          <p:cNvSpPr txBox="1"/>
          <p:nvPr/>
        </p:nvSpPr>
        <p:spPr>
          <a:xfrm>
            <a:off x="2355509" y="2652185"/>
            <a:ext cx="389061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b="1" dirty="0" smtClean="0">
                <a:solidFill>
                  <a:srgbClr val="C00000"/>
                </a:solidFill>
              </a:rPr>
              <a:t>Noun Phrase </a:t>
            </a:r>
            <a:r>
              <a:rPr lang="en-AU" b="1" dirty="0" err="1" smtClean="0">
                <a:solidFill>
                  <a:srgbClr val="C00000"/>
                </a:solidFill>
              </a:rPr>
              <a:t>Chunker</a:t>
            </a:r>
            <a:endParaRPr lang="en-AU" b="1" dirty="0" smtClean="0"/>
          </a:p>
        </p:txBody>
      </p:sp>
      <p:sp>
        <p:nvSpPr>
          <p:cNvPr id="7" name="TextBox 27"/>
          <p:cNvSpPr txBox="1"/>
          <p:nvPr/>
        </p:nvSpPr>
        <p:spPr>
          <a:xfrm>
            <a:off x="2260943" y="3029209"/>
            <a:ext cx="4043185" cy="140038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smtClean="0"/>
              <a:t>Identify noun phrases</a:t>
            </a:r>
          </a:p>
          <a:p>
            <a:pPr marL="171450" indent="-171450">
              <a:buFont typeface="Arial" panose="020B0604020202020204" pitchFamily="34" charset="0"/>
              <a:buChar char="•"/>
            </a:pPr>
            <a:r>
              <a:rPr lang="en-AU" sz="1200" dirty="0" smtClean="0"/>
              <a:t>Find complete noun phrases, such as ‘Archean greenstone belt’</a:t>
            </a:r>
          </a:p>
          <a:p>
            <a:pPr marL="171450" indent="-171450">
              <a:buFont typeface="Arial" panose="020B0604020202020204" pitchFamily="34" charset="0"/>
              <a:buChar char="•"/>
            </a:pPr>
            <a:r>
              <a:rPr lang="en-AU" sz="1200" dirty="0" smtClean="0"/>
              <a:t>Document normalising-splitting sentences-noun phrase identification (using Part-of-Speech pattern)</a:t>
            </a:r>
          </a:p>
          <a:p>
            <a:pPr marL="628650" lvl="1" indent="-171450">
              <a:buFont typeface="Arial" panose="020B0604020202020204" pitchFamily="34" charset="0"/>
              <a:buChar char="•"/>
            </a:pPr>
            <a:r>
              <a:rPr lang="en-AU" sz="1200" dirty="0" smtClean="0"/>
              <a:t>e.g. </a:t>
            </a:r>
            <a:r>
              <a:rPr lang="en-AU" sz="1400" i="1" dirty="0" smtClean="0"/>
              <a:t>&lt;NN</a:t>
            </a:r>
            <a:r>
              <a:rPr lang="en-AU" sz="1400" i="1" dirty="0"/>
              <a:t>.*|JJ&gt;*&lt;NN.*&gt;  -- </a:t>
            </a:r>
            <a:r>
              <a:rPr lang="en-AU" sz="1100" i="1" dirty="0"/>
              <a:t>Nouns and Adjectives, terminated with </a:t>
            </a:r>
            <a:r>
              <a:rPr lang="en-AU" sz="1100" i="1" dirty="0" smtClean="0"/>
              <a:t>Nouns</a:t>
            </a:r>
          </a:p>
        </p:txBody>
      </p:sp>
      <p:sp>
        <p:nvSpPr>
          <p:cNvPr id="8" name="Rectangle 7"/>
          <p:cNvSpPr/>
          <p:nvPr/>
        </p:nvSpPr>
        <p:spPr>
          <a:xfrm>
            <a:off x="2155164" y="4743763"/>
            <a:ext cx="4148964" cy="1856109"/>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9" name="Rectangle 8"/>
          <p:cNvSpPr/>
          <p:nvPr/>
        </p:nvSpPr>
        <p:spPr>
          <a:xfrm>
            <a:off x="2208552" y="5228829"/>
            <a:ext cx="3890615"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a:t>Extract key phrases</a:t>
            </a:r>
          </a:p>
          <a:p>
            <a:pPr marL="171450" indent="-171450">
              <a:buFont typeface="Arial" panose="020B0604020202020204" pitchFamily="34" charset="0"/>
              <a:buChar char="•"/>
            </a:pPr>
            <a:r>
              <a:rPr lang="en-AU" sz="1200" dirty="0"/>
              <a:t>Keep phrases if they match our dictionary</a:t>
            </a:r>
          </a:p>
          <a:p>
            <a:pPr marL="171450" indent="-171450">
              <a:buFont typeface="Arial" panose="020B0604020202020204" pitchFamily="34" charset="0"/>
              <a:buChar char="•"/>
            </a:pPr>
            <a:r>
              <a:rPr lang="en-AU" sz="1200" i="1" u="sng" dirty="0"/>
              <a:t>Provides key phrase summaries of the report</a:t>
            </a:r>
          </a:p>
        </p:txBody>
      </p:sp>
      <p:sp>
        <p:nvSpPr>
          <p:cNvPr id="10" name="TextBox 40"/>
          <p:cNvSpPr txBox="1"/>
          <p:nvPr/>
        </p:nvSpPr>
        <p:spPr>
          <a:xfrm>
            <a:off x="2195673" y="4815287"/>
            <a:ext cx="389061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b="1" dirty="0" smtClean="0">
                <a:solidFill>
                  <a:srgbClr val="C00000"/>
                </a:solidFill>
              </a:rPr>
              <a:t>Page Ranking &amp; Key Noun Phrases</a:t>
            </a:r>
            <a:endParaRPr lang="en-AU" b="1" dirty="0" smtClean="0"/>
          </a:p>
        </p:txBody>
      </p:sp>
      <p:sp>
        <p:nvSpPr>
          <p:cNvPr id="11" name="Rectangle 10"/>
          <p:cNvSpPr/>
          <p:nvPr/>
        </p:nvSpPr>
        <p:spPr>
          <a:xfrm>
            <a:off x="2260943" y="5956823"/>
            <a:ext cx="3972302" cy="600164"/>
          </a:xfrm>
          <a:prstGeom prst="rect">
            <a:avLst/>
          </a:prstGeom>
          <a:solidFill>
            <a:schemeClr val="bg1"/>
          </a:solid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100" i="1" dirty="0" smtClean="0"/>
              <a:t>hole, located, drilling, sequence, work, nickel laterite, mapping, exploration, body, range, </a:t>
            </a:r>
            <a:r>
              <a:rPr lang="en-AU" sz="1100" i="1" dirty="0" err="1" smtClean="0"/>
              <a:t>bif</a:t>
            </a:r>
            <a:r>
              <a:rPr lang="en-AU" sz="1100" i="1" dirty="0" smtClean="0"/>
              <a:t>, potential, period, belt, deposit, terrane, amphibolite, mineralisation, …</a:t>
            </a:r>
            <a:endParaRPr lang="en-AU" sz="1100" i="1" dirty="0"/>
          </a:p>
        </p:txBody>
      </p:sp>
      <p:grpSp>
        <p:nvGrpSpPr>
          <p:cNvPr id="12" name="Group 11"/>
          <p:cNvGrpSpPr/>
          <p:nvPr/>
        </p:nvGrpSpPr>
        <p:grpSpPr>
          <a:xfrm>
            <a:off x="96267" y="2206946"/>
            <a:ext cx="1813135" cy="3438659"/>
            <a:chOff x="88242" y="505744"/>
            <a:chExt cx="1722376" cy="3838163"/>
          </a:xfrm>
        </p:grpSpPr>
        <p:sp>
          <p:nvSpPr>
            <p:cNvPr id="26" name="Rectangle 25"/>
            <p:cNvSpPr/>
            <p:nvPr/>
          </p:nvSpPr>
          <p:spPr>
            <a:xfrm flipH="1" flipV="1">
              <a:off x="88242" y="505744"/>
              <a:ext cx="1722376" cy="3838163"/>
            </a:xfrm>
            <a:prstGeom prst="rect">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27" name="Group 26"/>
            <p:cNvGrpSpPr/>
            <p:nvPr/>
          </p:nvGrpSpPr>
          <p:grpSpPr>
            <a:xfrm>
              <a:off x="155601" y="730312"/>
              <a:ext cx="1628795" cy="3231654"/>
              <a:chOff x="76043" y="2477835"/>
              <a:chExt cx="1628795" cy="3231654"/>
            </a:xfrm>
          </p:grpSpPr>
          <p:sp>
            <p:nvSpPr>
              <p:cNvPr id="28" name="TextBox 45"/>
              <p:cNvSpPr txBox="1"/>
              <p:nvPr/>
            </p:nvSpPr>
            <p:spPr>
              <a:xfrm>
                <a:off x="76045" y="2847167"/>
                <a:ext cx="1628793"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smtClean="0"/>
                  <a:t>Build from a variety of geology related resources</a:t>
                </a:r>
              </a:p>
              <a:p>
                <a:pPr marL="171450" indent="-171450">
                  <a:buFont typeface="Arial" panose="020B0604020202020204" pitchFamily="34" charset="0"/>
                  <a:buChar char="•"/>
                </a:pPr>
                <a:r>
                  <a:rPr lang="en-AU" sz="1200" dirty="0" smtClean="0"/>
                  <a:t>General geology dictionary</a:t>
                </a:r>
              </a:p>
              <a:p>
                <a:pPr marL="171450" indent="-171450">
                  <a:buFont typeface="Arial" panose="020B0604020202020204" pitchFamily="34" charset="0"/>
                  <a:buChar char="•"/>
                </a:pPr>
                <a:r>
                  <a:rPr lang="en-AU" sz="1200" dirty="0" smtClean="0"/>
                  <a:t>Schlumberger oilfields glossary</a:t>
                </a:r>
              </a:p>
              <a:p>
                <a:pPr marL="171450" indent="-171450">
                  <a:buFont typeface="Arial" panose="020B0604020202020204" pitchFamily="34" charset="0"/>
                  <a:buChar char="•"/>
                </a:pPr>
                <a:r>
                  <a:rPr lang="en-AU" sz="1200" dirty="0" smtClean="0"/>
                  <a:t>Other web sources (webpages, databased </a:t>
                </a:r>
                <a:r>
                  <a:rPr lang="en-AU" sz="1200" dirty="0" err="1" smtClean="0"/>
                  <a:t>etc</a:t>
                </a:r>
                <a:r>
                  <a:rPr lang="en-AU" sz="1200" dirty="0" smtClean="0"/>
                  <a:t>)</a:t>
                </a:r>
              </a:p>
              <a:p>
                <a:endParaRPr lang="en-AU" sz="1200" dirty="0" smtClean="0"/>
              </a:p>
              <a:p>
                <a:r>
                  <a:rPr lang="en-AU" sz="1200" b="1" dirty="0" smtClean="0"/>
                  <a:t>Clean extracted terms</a:t>
                </a:r>
              </a:p>
              <a:p>
                <a:pPr marL="171450" indent="-171450">
                  <a:buFont typeface="Arial" panose="020B0604020202020204" pitchFamily="34" charset="0"/>
                  <a:buChar char="•"/>
                </a:pPr>
                <a:r>
                  <a:rPr lang="en-AU" sz="1200" dirty="0" smtClean="0"/>
                  <a:t>Lemmatisation</a:t>
                </a:r>
              </a:p>
              <a:p>
                <a:pPr marL="171450" indent="-171450">
                  <a:buFont typeface="Arial" panose="020B0604020202020204" pitchFamily="34" charset="0"/>
                  <a:buChar char="•"/>
                </a:pPr>
                <a:r>
                  <a:rPr lang="en-AU" sz="1200" dirty="0" smtClean="0"/>
                  <a:t>Noise removal</a:t>
                </a:r>
              </a:p>
            </p:txBody>
          </p:sp>
          <p:sp>
            <p:nvSpPr>
              <p:cNvPr id="29" name="TextBox 46"/>
              <p:cNvSpPr txBox="1"/>
              <p:nvPr/>
            </p:nvSpPr>
            <p:spPr>
              <a:xfrm>
                <a:off x="76043" y="2477835"/>
                <a:ext cx="162879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b="1" dirty="0" smtClean="0">
                    <a:solidFill>
                      <a:schemeClr val="accent4">
                        <a:lumMod val="75000"/>
                      </a:schemeClr>
                    </a:solidFill>
                  </a:rPr>
                  <a:t>Dictionary</a:t>
                </a:r>
              </a:p>
            </p:txBody>
          </p:sp>
        </p:grpSp>
      </p:grpSp>
      <p:sp>
        <p:nvSpPr>
          <p:cNvPr id="13" name="Bent-Up Arrow 12"/>
          <p:cNvSpPr/>
          <p:nvPr/>
        </p:nvSpPr>
        <p:spPr>
          <a:xfrm rot="5400000">
            <a:off x="1182216" y="5712153"/>
            <a:ext cx="623612" cy="949629"/>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14" name="Group 13"/>
          <p:cNvGrpSpPr/>
          <p:nvPr/>
        </p:nvGrpSpPr>
        <p:grpSpPr>
          <a:xfrm>
            <a:off x="6527425" y="2633551"/>
            <a:ext cx="2498281" cy="2666979"/>
            <a:chOff x="6455175" y="1210614"/>
            <a:chExt cx="2498281" cy="3486102"/>
          </a:xfrm>
          <a:solidFill>
            <a:schemeClr val="accent5">
              <a:lumMod val="20000"/>
              <a:lumOff val="80000"/>
            </a:schemeClr>
          </a:solidFill>
        </p:grpSpPr>
        <p:sp>
          <p:nvSpPr>
            <p:cNvPr id="22" name="Rectangle 21"/>
            <p:cNvSpPr/>
            <p:nvPr/>
          </p:nvSpPr>
          <p:spPr>
            <a:xfrm>
              <a:off x="6455175" y="1210614"/>
              <a:ext cx="2498280" cy="3486102"/>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23" name="Group 22"/>
            <p:cNvGrpSpPr/>
            <p:nvPr/>
          </p:nvGrpSpPr>
          <p:grpSpPr>
            <a:xfrm>
              <a:off x="6516937" y="1319425"/>
              <a:ext cx="2436519" cy="2505346"/>
              <a:chOff x="6649793" y="775704"/>
              <a:chExt cx="2381634" cy="2352074"/>
            </a:xfrm>
            <a:grpFill/>
          </p:grpSpPr>
          <p:sp>
            <p:nvSpPr>
              <p:cNvPr id="24" name="TextBox 54"/>
              <p:cNvSpPr txBox="1"/>
              <p:nvPr/>
            </p:nvSpPr>
            <p:spPr>
              <a:xfrm>
                <a:off x="6649793" y="775704"/>
                <a:ext cx="2246061" cy="64633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b="1" dirty="0" smtClean="0">
                    <a:solidFill>
                      <a:srgbClr val="C00000"/>
                    </a:solidFill>
                  </a:rPr>
                  <a:t>Summary Graphs &amp; Visualisation</a:t>
                </a:r>
              </a:p>
            </p:txBody>
          </p:sp>
          <p:sp>
            <p:nvSpPr>
              <p:cNvPr id="25" name="TextBox 56"/>
              <p:cNvSpPr txBox="1"/>
              <p:nvPr/>
            </p:nvSpPr>
            <p:spPr>
              <a:xfrm>
                <a:off x="6811195" y="1927449"/>
                <a:ext cx="2220232" cy="1200329"/>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200" b="1" dirty="0" smtClean="0"/>
                  <a:t>Merge grammar tree</a:t>
                </a:r>
              </a:p>
              <a:p>
                <a:pPr marL="171450" indent="-171450">
                  <a:buFont typeface="Arial" panose="020B0604020202020204" pitchFamily="34" charset="0"/>
                  <a:buChar char="•"/>
                </a:pPr>
                <a:r>
                  <a:rPr lang="en-AU" sz="1200" dirty="0" smtClean="0"/>
                  <a:t>Merge compound nouns together, keep modifiers</a:t>
                </a:r>
              </a:p>
              <a:p>
                <a:pPr marL="171450" indent="-171450">
                  <a:buFont typeface="Arial" panose="020B0604020202020204" pitchFamily="34" charset="0"/>
                  <a:buChar char="•"/>
                </a:pPr>
                <a:r>
                  <a:rPr lang="en-AU" sz="1200" i="1" u="sng" dirty="0" smtClean="0"/>
                  <a:t>Provides a visual summary of the report</a:t>
                </a:r>
              </a:p>
              <a:p>
                <a:pPr marL="285750" indent="-285750">
                  <a:buFont typeface="Arial" panose="020B0604020202020204" pitchFamily="34" charset="0"/>
                  <a:buChar char="•"/>
                </a:pPr>
                <a:endParaRPr lang="en-AU" sz="1200" dirty="0"/>
              </a:p>
            </p:txBody>
          </p:sp>
        </p:grpSp>
      </p:grpSp>
      <p:sp>
        <p:nvSpPr>
          <p:cNvPr id="15" name="Bent-Up Arrow 14"/>
          <p:cNvSpPr/>
          <p:nvPr/>
        </p:nvSpPr>
        <p:spPr>
          <a:xfrm>
            <a:off x="6754309" y="5645605"/>
            <a:ext cx="983788" cy="647696"/>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pic>
        <p:nvPicPr>
          <p:cNvPr id="16" name="Picture 15"/>
          <p:cNvPicPr>
            <a:picLocks noChangeAspect="1"/>
          </p:cNvPicPr>
          <p:nvPr/>
        </p:nvPicPr>
        <p:blipFill rotWithShape="1">
          <a:blip r:embed="rId3"/>
          <a:srcRect r="44980"/>
          <a:stretch/>
        </p:blipFill>
        <p:spPr>
          <a:xfrm>
            <a:off x="6428461" y="462432"/>
            <a:ext cx="2619272" cy="1473229"/>
          </a:xfrm>
          <a:prstGeom prst="rect">
            <a:avLst/>
          </a:prstGeom>
          <a:ln>
            <a:solidFill>
              <a:schemeClr val="tx1"/>
            </a:solidFill>
          </a:ln>
        </p:spPr>
      </p:pic>
      <p:sp>
        <p:nvSpPr>
          <p:cNvPr id="17" name="Right Arrow 16"/>
          <p:cNvSpPr/>
          <p:nvPr/>
        </p:nvSpPr>
        <p:spPr>
          <a:xfrm rot="5400000" flipH="1">
            <a:off x="7432735" y="2030930"/>
            <a:ext cx="465564"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8" name="Right Arrow 17"/>
          <p:cNvSpPr/>
          <p:nvPr/>
        </p:nvSpPr>
        <p:spPr>
          <a:xfrm rot="10800000" flipH="1">
            <a:off x="1623258" y="825010"/>
            <a:ext cx="465564"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9" name="TextBox 62"/>
          <p:cNvSpPr txBox="1"/>
          <p:nvPr/>
        </p:nvSpPr>
        <p:spPr>
          <a:xfrm>
            <a:off x="257327" y="737381"/>
            <a:ext cx="105541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400" b="1" dirty="0" smtClean="0"/>
              <a:t>Report</a:t>
            </a:r>
            <a:endParaRPr lang="en-BZ" sz="2400" b="1" dirty="0"/>
          </a:p>
        </p:txBody>
      </p:sp>
      <p:sp>
        <p:nvSpPr>
          <p:cNvPr id="20" name="Right Arrow 19"/>
          <p:cNvSpPr/>
          <p:nvPr/>
        </p:nvSpPr>
        <p:spPr>
          <a:xfrm rot="16200000" flipH="1">
            <a:off x="2112032" y="2251253"/>
            <a:ext cx="465564"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21" name="Right Arrow 20"/>
          <p:cNvSpPr/>
          <p:nvPr/>
        </p:nvSpPr>
        <p:spPr>
          <a:xfrm rot="16200000" flipH="1">
            <a:off x="2073838" y="4425354"/>
            <a:ext cx="465564"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Tree>
    <p:extLst>
      <p:ext uri="{BB962C8B-B14F-4D97-AF65-F5344CB8AC3E}">
        <p14:creationId xmlns:p14="http://schemas.microsoft.com/office/powerpoint/2010/main" val="25433597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462" y="677007"/>
            <a:ext cx="8356338" cy="740631"/>
          </a:xfrm>
        </p:spPr>
        <p:txBody>
          <a:bodyPr>
            <a:noAutofit/>
          </a:bodyPr>
          <a:lstStyle/>
          <a:p>
            <a:r>
              <a:rPr lang="en-AU" sz="3200" dirty="0" smtClean="0"/>
              <a:t>Analogy Query</a:t>
            </a:r>
            <a:r>
              <a:rPr lang="en-AU" sz="3200" dirty="0"/>
              <a:t>: </a:t>
            </a:r>
            <a:r>
              <a:rPr lang="en-AU" sz="3200" i="1" dirty="0" err="1">
                <a:solidFill>
                  <a:schemeClr val="accent1">
                    <a:lumMod val="40000"/>
                    <a:lumOff val="60000"/>
                  </a:schemeClr>
                </a:solidFill>
              </a:rPr>
              <a:t>kalgoorlie</a:t>
            </a:r>
            <a:r>
              <a:rPr lang="en-AU" sz="3200" i="1" dirty="0"/>
              <a:t> – </a:t>
            </a:r>
            <a:r>
              <a:rPr lang="en-AU" sz="3200" i="1" u="sng" dirty="0"/>
              <a:t>gold</a:t>
            </a:r>
            <a:r>
              <a:rPr lang="en-AU" sz="3200" i="1" dirty="0"/>
              <a:t> + </a:t>
            </a:r>
            <a:r>
              <a:rPr lang="en-AU" sz="3200" i="1" u="sng" dirty="0" smtClean="0"/>
              <a:t>iron ore</a:t>
            </a:r>
            <a:br>
              <a:rPr lang="en-AU" sz="3200" i="1" u="sng" dirty="0" smtClean="0"/>
            </a:br>
            <a:r>
              <a:rPr lang="en-AU" sz="3200" dirty="0"/>
              <a:t>Relation: </a:t>
            </a:r>
            <a:r>
              <a:rPr lang="en-AU" sz="3200" i="1" dirty="0" err="1">
                <a:solidFill>
                  <a:schemeClr val="accent1">
                    <a:lumMod val="40000"/>
                    <a:lumOff val="60000"/>
                  </a:schemeClr>
                </a:solidFill>
              </a:rPr>
              <a:t>Location</a:t>
            </a:r>
            <a:r>
              <a:rPr lang="en-AU" sz="3200" i="1" dirty="0" err="1"/>
              <a:t>:</a:t>
            </a:r>
            <a:r>
              <a:rPr lang="en-AU" sz="3200" i="1" u="sng" dirty="0" err="1"/>
              <a:t>Commodity</a:t>
            </a:r>
            <a:endParaRPr lang="en-AU" sz="3200" i="1" u="sng" dirty="0"/>
          </a:p>
        </p:txBody>
      </p:sp>
      <p:pic>
        <p:nvPicPr>
          <p:cNvPr id="4" name="Picture 3"/>
          <p:cNvPicPr>
            <a:picLocks noChangeAspect="1"/>
          </p:cNvPicPr>
          <p:nvPr/>
        </p:nvPicPr>
        <p:blipFill>
          <a:blip r:embed="rId2"/>
          <a:stretch>
            <a:fillRect/>
          </a:stretch>
        </p:blipFill>
        <p:spPr>
          <a:xfrm>
            <a:off x="330462" y="2132885"/>
            <a:ext cx="6196923" cy="2725153"/>
          </a:xfrm>
          <a:prstGeom prst="rect">
            <a:avLst/>
          </a:prstGeom>
        </p:spPr>
      </p:pic>
      <p:sp>
        <p:nvSpPr>
          <p:cNvPr id="3" name="Rectangle 2"/>
          <p:cNvSpPr/>
          <p:nvPr/>
        </p:nvSpPr>
        <p:spPr>
          <a:xfrm>
            <a:off x="6719637" y="2374603"/>
            <a:ext cx="1988470" cy="2308324"/>
          </a:xfrm>
          <a:prstGeom prst="rect">
            <a:avLst/>
          </a:prstGeom>
        </p:spPr>
        <p:txBody>
          <a:bodyPr wrap="square">
            <a:spAutoFit/>
          </a:bodyPr>
          <a:lstStyle/>
          <a:p>
            <a:r>
              <a:rPr lang="en-US" sz="1800" dirty="0">
                <a:latin typeface="CMR10"/>
              </a:rPr>
              <a:t>Geological term vectors reflect dedicated information for </a:t>
            </a:r>
            <a:r>
              <a:rPr lang="en-US" sz="1800" u="sng" dirty="0">
                <a:latin typeface="CMTI10"/>
              </a:rPr>
              <a:t>iron ore</a:t>
            </a:r>
            <a:r>
              <a:rPr lang="en-US" sz="1800" dirty="0">
                <a:latin typeface="CMR10"/>
              </a:rPr>
              <a:t> (location names in WA, names of iron ores)</a:t>
            </a:r>
            <a:endParaRPr lang="en-AU" sz="1800" dirty="0"/>
          </a:p>
        </p:txBody>
      </p:sp>
      <p:sp>
        <p:nvSpPr>
          <p:cNvPr id="5" name="Right Brace 4"/>
          <p:cNvSpPr/>
          <p:nvPr/>
        </p:nvSpPr>
        <p:spPr>
          <a:xfrm>
            <a:off x="6414335" y="2429864"/>
            <a:ext cx="192505" cy="13836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800"/>
          </a:p>
        </p:txBody>
      </p:sp>
      <p:sp>
        <p:nvSpPr>
          <p:cNvPr id="6" name="Rectangle 5"/>
          <p:cNvSpPr/>
          <p:nvPr/>
        </p:nvSpPr>
        <p:spPr>
          <a:xfrm>
            <a:off x="6722269" y="4771592"/>
            <a:ext cx="2421731" cy="1477328"/>
          </a:xfrm>
          <a:prstGeom prst="rect">
            <a:avLst/>
          </a:prstGeom>
        </p:spPr>
        <p:txBody>
          <a:bodyPr wrap="square">
            <a:spAutoFit/>
          </a:bodyPr>
          <a:lstStyle/>
          <a:p>
            <a:r>
              <a:rPr lang="en-US" sz="1800" dirty="0">
                <a:latin typeface="CMR10"/>
              </a:rPr>
              <a:t>Pre-trained vectors represent general knowledge</a:t>
            </a:r>
          </a:p>
          <a:p>
            <a:r>
              <a:rPr lang="en-US" sz="1800" dirty="0">
                <a:latin typeface="CMR10"/>
              </a:rPr>
              <a:t>(</a:t>
            </a:r>
            <a:r>
              <a:rPr lang="en-US" sz="1800" dirty="0" err="1">
                <a:latin typeface="CMR10"/>
              </a:rPr>
              <a:t>Middlemount</a:t>
            </a:r>
            <a:r>
              <a:rPr lang="en-US" sz="1800" dirty="0">
                <a:latin typeface="CMR10"/>
              </a:rPr>
              <a:t> is in Queensland)</a:t>
            </a:r>
            <a:endParaRPr lang="en-AU" sz="1800" dirty="0"/>
          </a:p>
        </p:txBody>
      </p:sp>
      <p:sp>
        <p:nvSpPr>
          <p:cNvPr id="7" name="Right Brace 6"/>
          <p:cNvSpPr/>
          <p:nvPr/>
        </p:nvSpPr>
        <p:spPr>
          <a:xfrm>
            <a:off x="6413549" y="3832574"/>
            <a:ext cx="192505" cy="6015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800"/>
          </a:p>
        </p:txBody>
      </p:sp>
      <p:sp>
        <p:nvSpPr>
          <p:cNvPr id="8" name="Rectangle 7"/>
          <p:cNvSpPr/>
          <p:nvPr/>
        </p:nvSpPr>
        <p:spPr>
          <a:xfrm>
            <a:off x="515077" y="5121394"/>
            <a:ext cx="5994724" cy="1015663"/>
          </a:xfrm>
          <a:prstGeom prst="rect">
            <a:avLst/>
          </a:prstGeom>
          <a:ln>
            <a:solidFill>
              <a:schemeClr val="tx1"/>
            </a:solidFill>
          </a:ln>
        </p:spPr>
        <p:txBody>
          <a:bodyPr wrap="square">
            <a:spAutoFit/>
          </a:bodyPr>
          <a:lstStyle/>
          <a:p>
            <a:r>
              <a:rPr lang="en-US" sz="1200" dirty="0" err="1">
                <a:latin typeface="CMTT10"/>
              </a:rPr>
              <a:t>martite</a:t>
            </a:r>
            <a:r>
              <a:rPr lang="en-US" sz="1200" dirty="0">
                <a:latin typeface="CMTT10"/>
              </a:rPr>
              <a:t> </a:t>
            </a:r>
            <a:r>
              <a:rPr lang="en-US" sz="1200" dirty="0">
                <a:latin typeface="CMR10"/>
              </a:rPr>
              <a:t>- a type of iron ore, </a:t>
            </a:r>
          </a:p>
          <a:p>
            <a:r>
              <a:rPr lang="en-US" sz="1200" dirty="0" err="1">
                <a:latin typeface="CMTT10"/>
              </a:rPr>
              <a:t>marandoo</a:t>
            </a:r>
            <a:r>
              <a:rPr lang="en-US" sz="1200" dirty="0">
                <a:latin typeface="CMTT10"/>
              </a:rPr>
              <a:t> </a:t>
            </a:r>
            <a:r>
              <a:rPr lang="en-US" sz="1200" dirty="0">
                <a:latin typeface="CMR10"/>
              </a:rPr>
              <a:t>– the </a:t>
            </a:r>
            <a:r>
              <a:rPr lang="en-US" sz="1200" dirty="0" err="1">
                <a:latin typeface="CMR10"/>
              </a:rPr>
              <a:t>Marandoo</a:t>
            </a:r>
            <a:r>
              <a:rPr lang="en-US" sz="1200" dirty="0">
                <a:latin typeface="CMR10"/>
              </a:rPr>
              <a:t> iron ore mine in the Pilbara region, </a:t>
            </a:r>
            <a:endParaRPr lang="en-US" sz="1200" dirty="0">
              <a:latin typeface="CMTT10"/>
            </a:endParaRPr>
          </a:p>
          <a:p>
            <a:r>
              <a:rPr lang="en-AU" sz="1200" dirty="0">
                <a:latin typeface="CMTT10"/>
              </a:rPr>
              <a:t>hematite </a:t>
            </a:r>
            <a:r>
              <a:rPr lang="en-AU" sz="1200" dirty="0">
                <a:latin typeface="CMR10"/>
              </a:rPr>
              <a:t>- </a:t>
            </a:r>
            <a:r>
              <a:rPr lang="en-US" sz="1200" dirty="0">
                <a:latin typeface="CMR10"/>
              </a:rPr>
              <a:t>the most important ore of iron,</a:t>
            </a:r>
          </a:p>
          <a:p>
            <a:r>
              <a:rPr lang="en-US" sz="1200" dirty="0">
                <a:latin typeface="CMTT10"/>
              </a:rPr>
              <a:t>west </a:t>
            </a:r>
            <a:r>
              <a:rPr lang="en-US" sz="1200" dirty="0" err="1">
                <a:latin typeface="CMTT10"/>
              </a:rPr>
              <a:t>angelas</a:t>
            </a:r>
            <a:r>
              <a:rPr lang="en-US" sz="1200" dirty="0">
                <a:latin typeface="CMTT10"/>
              </a:rPr>
              <a:t> </a:t>
            </a:r>
            <a:r>
              <a:rPr lang="en-US" sz="1200" dirty="0">
                <a:latin typeface="CMR10"/>
              </a:rPr>
              <a:t>- the West </a:t>
            </a:r>
            <a:r>
              <a:rPr lang="en-AU" sz="1200" dirty="0" err="1">
                <a:latin typeface="CMR10"/>
              </a:rPr>
              <a:t>Angelas</a:t>
            </a:r>
            <a:r>
              <a:rPr lang="en-AU" sz="1200" dirty="0">
                <a:latin typeface="CMR10"/>
              </a:rPr>
              <a:t> iron ore mine in the Pilbara region,</a:t>
            </a:r>
          </a:p>
          <a:p>
            <a:r>
              <a:rPr lang="en-AU" sz="1200" dirty="0" err="1">
                <a:latin typeface="CMTT10"/>
              </a:rPr>
              <a:t>windarling</a:t>
            </a:r>
            <a:r>
              <a:rPr lang="en-AU" sz="1200" dirty="0">
                <a:latin typeface="CMTT10"/>
              </a:rPr>
              <a:t> </a:t>
            </a:r>
            <a:r>
              <a:rPr lang="en-AU" sz="1200" dirty="0">
                <a:latin typeface="CMR10"/>
              </a:rPr>
              <a:t>- </a:t>
            </a:r>
            <a:r>
              <a:rPr lang="en-AU" sz="1200" dirty="0" err="1">
                <a:latin typeface="CMR10"/>
              </a:rPr>
              <a:t>Windarling</a:t>
            </a:r>
            <a:r>
              <a:rPr lang="en-AU" sz="1200" dirty="0">
                <a:latin typeface="CMR10"/>
              </a:rPr>
              <a:t> Iron Ore </a:t>
            </a:r>
            <a:r>
              <a:rPr lang="en-US" sz="1200" dirty="0">
                <a:latin typeface="CMR10"/>
              </a:rPr>
              <a:t>Mine</a:t>
            </a:r>
          </a:p>
        </p:txBody>
      </p:sp>
      <p:sp>
        <p:nvSpPr>
          <p:cNvPr id="11" name="Slide Number Placeholder 10"/>
          <p:cNvSpPr>
            <a:spLocks noGrp="1"/>
          </p:cNvSpPr>
          <p:nvPr>
            <p:ph type="sldNum" sz="quarter" idx="12"/>
          </p:nvPr>
        </p:nvSpPr>
        <p:spPr/>
        <p:txBody>
          <a:bodyPr/>
          <a:lstStyle/>
          <a:p>
            <a:fld id="{DFECABD7-5EC5-4307-8EE7-61690E2C1AC9}" type="slidenum">
              <a:rPr lang="en-AU" smtClean="0"/>
              <a:t>71</a:t>
            </a:fld>
            <a:endParaRPr lang="en-AU"/>
          </a:p>
        </p:txBody>
      </p:sp>
      <p:pic>
        <p:nvPicPr>
          <p:cNvPr id="10" name="Picture 9" descr="127635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7036" y="658935"/>
            <a:ext cx="1226964" cy="1226964"/>
          </a:xfrm>
          <a:prstGeom prst="rect">
            <a:avLst/>
          </a:prstGeom>
        </p:spPr>
      </p:pic>
    </p:spTree>
    <p:extLst>
      <p:ext uri="{BB962C8B-B14F-4D97-AF65-F5344CB8AC3E}">
        <p14:creationId xmlns:p14="http://schemas.microsoft.com/office/powerpoint/2010/main" val="17969375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12.4.7 Maintenance work order processing</a:t>
            </a:r>
            <a:endParaRPr lang="en-AU" dirty="0"/>
          </a:p>
        </p:txBody>
      </p:sp>
      <p:sp>
        <p:nvSpPr>
          <p:cNvPr id="5" name="Text Placeholder 4"/>
          <p:cNvSpPr>
            <a:spLocks noGrp="1"/>
          </p:cNvSpPr>
          <p:nvPr>
            <p:ph type="body" idx="1"/>
          </p:nvPr>
        </p:nvSpPr>
        <p:spPr/>
        <p:txBody>
          <a:bodyPr/>
          <a:lstStyle/>
          <a:p>
            <a:r>
              <a:rPr lang="en-US" dirty="0" smtClean="0"/>
              <a:t>Week 12 Natural Language Processing</a:t>
            </a:r>
            <a:endParaRPr lang="en-AU" dirty="0"/>
          </a:p>
        </p:txBody>
      </p:sp>
    </p:spTree>
    <p:extLst>
      <p:ext uri="{BB962C8B-B14F-4D97-AF65-F5344CB8AC3E}">
        <p14:creationId xmlns:p14="http://schemas.microsoft.com/office/powerpoint/2010/main" val="25339400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67841" y="476325"/>
            <a:ext cx="6477904" cy="576411"/>
          </a:xfrm>
        </p:spPr>
        <p:txBody>
          <a:bodyPr/>
          <a:lstStyle/>
          <a:p>
            <a:r>
              <a:rPr lang="en-AU" dirty="0"/>
              <a:t>ARC Training Centre for Transforming Maintenance through Data Science</a:t>
            </a:r>
            <a:endParaRPr lang="en-AU" b="0" dirty="0"/>
          </a:p>
          <a:p>
            <a:endParaRPr lang="en-AU" dirty="0"/>
          </a:p>
        </p:txBody>
      </p:sp>
      <p:pic>
        <p:nvPicPr>
          <p:cNvPr id="5" name="Content Placeholder 4"/>
          <p:cNvPicPr>
            <a:picLocks noGrp="1" noChangeAspect="1"/>
          </p:cNvPicPr>
          <p:nvPr>
            <p:ph sz="quarter" idx="17"/>
          </p:nvPr>
        </p:nvPicPr>
        <p:blipFill>
          <a:blip r:embed="rId2"/>
          <a:stretch>
            <a:fillRect/>
          </a:stretch>
        </p:blipFill>
        <p:spPr>
          <a:xfrm>
            <a:off x="468313" y="1853830"/>
            <a:ext cx="8207375" cy="3942502"/>
          </a:xfrm>
          <a:prstGeom prst="rect">
            <a:avLst/>
          </a:prstGeom>
        </p:spPr>
      </p:pic>
      <p:sp>
        <p:nvSpPr>
          <p:cNvPr id="6" name="Text Placeholder 1"/>
          <p:cNvSpPr txBox="1">
            <a:spLocks/>
          </p:cNvSpPr>
          <p:nvPr/>
        </p:nvSpPr>
        <p:spPr>
          <a:xfrm>
            <a:off x="467841" y="6021015"/>
            <a:ext cx="6477904" cy="576411"/>
          </a:xfrm>
          <a:prstGeom prst="rect">
            <a:avLst/>
          </a:prstGeom>
        </p:spPr>
        <p:txBody>
          <a:bodyPr vert="horz" lIns="121917" tIns="60958" rIns="121917" bIns="60958" rtlCol="0">
            <a:noAutofit/>
          </a:bodyPr>
          <a:lstStyle>
            <a:lvl1pPr marL="0" indent="0" algn="l" defTabSz="457189" rtl="0" eaLnBrk="1" latinLnBrk="0" hangingPunct="1">
              <a:spcBef>
                <a:spcPct val="20000"/>
              </a:spcBef>
              <a:buFont typeface="Arial"/>
              <a:buNone/>
              <a:defRPr sz="2500" b="1" kern="1200" baseline="0">
                <a:solidFill>
                  <a:srgbClr val="27348B"/>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AU" sz="1600" dirty="0"/>
              <a:t>https://www.maintenance.org.au/</a:t>
            </a:r>
            <a:endParaRPr lang="en-AU" dirty="0"/>
          </a:p>
        </p:txBody>
      </p:sp>
    </p:spTree>
    <p:extLst>
      <p:ext uri="{BB962C8B-B14F-4D97-AF65-F5344CB8AC3E}">
        <p14:creationId xmlns:p14="http://schemas.microsoft.com/office/powerpoint/2010/main" val="37295699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12.4.8 redcoat annotation tool</a:t>
            </a:r>
            <a:endParaRPr lang="en-AU" dirty="0"/>
          </a:p>
        </p:txBody>
      </p:sp>
      <p:sp>
        <p:nvSpPr>
          <p:cNvPr id="5" name="Text Placeholder 4"/>
          <p:cNvSpPr>
            <a:spLocks noGrp="1"/>
          </p:cNvSpPr>
          <p:nvPr>
            <p:ph type="body" idx="1"/>
          </p:nvPr>
        </p:nvSpPr>
        <p:spPr/>
        <p:txBody>
          <a:bodyPr/>
          <a:lstStyle/>
          <a:p>
            <a:r>
              <a:rPr lang="en-US" dirty="0" smtClean="0"/>
              <a:t>Week 12 Natural Language Processing</a:t>
            </a:r>
            <a:endParaRPr lang="en-AU" dirty="0"/>
          </a:p>
        </p:txBody>
      </p:sp>
    </p:spTree>
    <p:extLst>
      <p:ext uri="{BB962C8B-B14F-4D97-AF65-F5344CB8AC3E}">
        <p14:creationId xmlns:p14="http://schemas.microsoft.com/office/powerpoint/2010/main" val="6306078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Annotation Tool</a:t>
            </a:r>
            <a:endParaRPr lang="en-AU" dirty="0"/>
          </a:p>
        </p:txBody>
      </p:sp>
      <p:pic>
        <p:nvPicPr>
          <p:cNvPr id="7" name="Content Placeholder 6"/>
          <p:cNvPicPr>
            <a:picLocks noGrp="1" noChangeAspect="1"/>
          </p:cNvPicPr>
          <p:nvPr>
            <p:ph idx="1"/>
          </p:nvPr>
        </p:nvPicPr>
        <p:blipFill>
          <a:blip r:embed="rId2"/>
          <a:stretch>
            <a:fillRect/>
          </a:stretch>
        </p:blipFill>
        <p:spPr>
          <a:xfrm>
            <a:off x="457200" y="1922975"/>
            <a:ext cx="8229600" cy="3880412"/>
          </a:xfrm>
          <a:prstGeom prst="rect">
            <a:avLst/>
          </a:prstGeom>
        </p:spPr>
      </p:pic>
      <p:pic>
        <p:nvPicPr>
          <p:cNvPr id="4" name="Picture 4" descr="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123" y="5803387"/>
            <a:ext cx="857269" cy="9185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982691" y="5890893"/>
            <a:ext cx="2031999" cy="830997"/>
          </a:xfrm>
          <a:prstGeom prst="rect">
            <a:avLst/>
          </a:prstGeom>
          <a:noFill/>
        </p:spPr>
        <p:txBody>
          <a:bodyPr wrap="square" rtlCol="0">
            <a:spAutoFit/>
          </a:bodyPr>
          <a:lstStyle/>
          <a:p>
            <a:r>
              <a:rPr lang="en-AU" dirty="0" smtClean="0"/>
              <a:t>Michael Stewart</a:t>
            </a:r>
            <a:endParaRPr lang="en-AU" dirty="0"/>
          </a:p>
        </p:txBody>
      </p:sp>
      <p:sp>
        <p:nvSpPr>
          <p:cNvPr id="6" name="Rectangle 5"/>
          <p:cNvSpPr/>
          <p:nvPr/>
        </p:nvSpPr>
        <p:spPr>
          <a:xfrm>
            <a:off x="457200" y="5900775"/>
            <a:ext cx="4943213" cy="461665"/>
          </a:xfrm>
          <a:prstGeom prst="rect">
            <a:avLst/>
          </a:prstGeom>
        </p:spPr>
        <p:txBody>
          <a:bodyPr wrap="none">
            <a:spAutoFit/>
          </a:bodyPr>
          <a:lstStyle/>
          <a:p>
            <a:r>
              <a:rPr lang="en-AU" dirty="0" smtClean="0"/>
              <a:t>http://agent.csse.uwa.edu.au/redcoat</a:t>
            </a:r>
            <a:endParaRPr lang="en-AU" dirty="0"/>
          </a:p>
        </p:txBody>
      </p:sp>
    </p:spTree>
    <p:extLst>
      <p:ext uri="{BB962C8B-B14F-4D97-AF65-F5344CB8AC3E}">
        <p14:creationId xmlns:p14="http://schemas.microsoft.com/office/powerpoint/2010/main" val="41827306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AU" dirty="0"/>
              <a:t>Extracting </a:t>
            </a:r>
            <a:r>
              <a:rPr lang="en-AU" dirty="0">
                <a:solidFill>
                  <a:schemeClr val="accent4"/>
                </a:solidFill>
              </a:rPr>
              <a:t>S</a:t>
            </a:r>
            <a:r>
              <a:rPr lang="en-AU" dirty="0"/>
              <a:t>entiment from Text</a:t>
            </a:r>
          </a:p>
          <a:p>
            <a:endParaRPr lang="en-AU" dirty="0"/>
          </a:p>
        </p:txBody>
      </p:sp>
      <p:pic>
        <p:nvPicPr>
          <p:cNvPr id="5" name="Picture 4" descr="twittersentiment.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4" y="1703162"/>
            <a:ext cx="3486150" cy="3886449"/>
          </a:xfrm>
          <a:prstGeom prst="rect">
            <a:avLst/>
          </a:prstGeom>
        </p:spPr>
      </p:pic>
      <p:pic>
        <p:nvPicPr>
          <p:cNvPr id="6" name="Picture 5" descr="twitterstock.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340" y="1843792"/>
            <a:ext cx="4790679" cy="3670997"/>
          </a:xfrm>
          <a:prstGeom prst="rect">
            <a:avLst/>
          </a:prstGeom>
        </p:spPr>
      </p:pic>
      <p:sp>
        <p:nvSpPr>
          <p:cNvPr id="8" name="Rectangle 7"/>
          <p:cNvSpPr/>
          <p:nvPr/>
        </p:nvSpPr>
        <p:spPr>
          <a:xfrm>
            <a:off x="394855" y="5617479"/>
            <a:ext cx="8517367" cy="646331"/>
          </a:xfrm>
          <a:prstGeom prst="rect">
            <a:avLst/>
          </a:prstGeom>
        </p:spPr>
        <p:txBody>
          <a:bodyPr wrap="square">
            <a:spAutoFit/>
          </a:bodyPr>
          <a:lstStyle/>
          <a:p>
            <a:r>
              <a:rPr lang="de-DE" sz="1800" dirty="0"/>
              <a:t>Johan Bollen, Huina Mao, Xiaojun Zeng. 2011. </a:t>
            </a:r>
            <a:r>
              <a:rPr lang="en-US" sz="1500" dirty="0">
                <a:hlinkClick r:id="rId5"/>
              </a:rPr>
              <a:t>Twitter mood predicts the stock market,</a:t>
            </a:r>
            <a:endParaRPr lang="en-US" sz="1500" dirty="0"/>
          </a:p>
          <a:p>
            <a:r>
              <a:rPr lang="en-US" sz="1800" dirty="0"/>
              <a:t>Journal of Computational Science 2:1, 1-8. 10.1016/j.jocs.2010.12.007.</a:t>
            </a:r>
            <a:endParaRPr lang="de-DE" sz="1800" dirty="0"/>
          </a:p>
        </p:txBody>
      </p:sp>
      <p:sp>
        <p:nvSpPr>
          <p:cNvPr id="9" name="TextBox 8"/>
          <p:cNvSpPr txBox="1"/>
          <p:nvPr/>
        </p:nvSpPr>
        <p:spPr>
          <a:xfrm rot="16200000">
            <a:off x="3355739" y="3493804"/>
            <a:ext cx="1188852" cy="369332"/>
          </a:xfrm>
          <a:prstGeom prst="rect">
            <a:avLst/>
          </a:prstGeom>
          <a:noFill/>
        </p:spPr>
        <p:txBody>
          <a:bodyPr wrap="none" rtlCol="0">
            <a:spAutoFit/>
          </a:bodyPr>
          <a:lstStyle/>
          <a:p>
            <a:r>
              <a:rPr lang="en-US" sz="1800" dirty="0">
                <a:solidFill>
                  <a:srgbClr val="0000FF"/>
                </a:solidFill>
              </a:rPr>
              <a:t>Dow Jones</a:t>
            </a:r>
          </a:p>
        </p:txBody>
      </p:sp>
      <p:sp>
        <p:nvSpPr>
          <p:cNvPr id="10" name="TextBox 9"/>
          <p:cNvSpPr txBox="1"/>
          <p:nvPr/>
        </p:nvSpPr>
        <p:spPr>
          <a:xfrm rot="16200000">
            <a:off x="3583204" y="4479172"/>
            <a:ext cx="736099" cy="369332"/>
          </a:xfrm>
          <a:prstGeom prst="rect">
            <a:avLst/>
          </a:prstGeom>
          <a:noFill/>
        </p:spPr>
        <p:txBody>
          <a:bodyPr wrap="none" rtlCol="0">
            <a:spAutoFit/>
          </a:bodyPr>
          <a:lstStyle/>
          <a:p>
            <a:r>
              <a:rPr lang="en-US" sz="1800" dirty="0">
                <a:solidFill>
                  <a:srgbClr val="0000FF"/>
                </a:solidFill>
              </a:rPr>
              <a:t>CALM</a:t>
            </a:r>
          </a:p>
        </p:txBody>
      </p:sp>
    </p:spTree>
    <p:extLst>
      <p:ext uri="{BB962C8B-B14F-4D97-AF65-F5344CB8AC3E}">
        <p14:creationId xmlns:p14="http://schemas.microsoft.com/office/powerpoint/2010/main" val="263279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12.1 text mining</a:t>
            </a:r>
            <a:endParaRPr lang="en-AU" dirty="0"/>
          </a:p>
        </p:txBody>
      </p:sp>
      <p:sp>
        <p:nvSpPr>
          <p:cNvPr id="5" name="Text Placeholder 4"/>
          <p:cNvSpPr>
            <a:spLocks noGrp="1"/>
          </p:cNvSpPr>
          <p:nvPr>
            <p:ph type="body" idx="1"/>
          </p:nvPr>
        </p:nvSpPr>
        <p:spPr/>
        <p:txBody>
          <a:bodyPr/>
          <a:lstStyle/>
          <a:p>
            <a:r>
              <a:rPr lang="en-US" dirty="0" smtClean="0"/>
              <a:t>Week 12 Natural Language Processing</a:t>
            </a:r>
            <a:endParaRPr lang="en-AU" dirty="0"/>
          </a:p>
        </p:txBody>
      </p:sp>
    </p:spTree>
    <p:extLst>
      <p:ext uri="{BB962C8B-B14F-4D97-AF65-F5344CB8AC3E}">
        <p14:creationId xmlns:p14="http://schemas.microsoft.com/office/powerpoint/2010/main" val="3037270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23504</TotalTime>
  <Words>4321</Words>
  <Application>Microsoft Office PowerPoint</Application>
  <PresentationFormat>On-screen Show (4:3)</PresentationFormat>
  <Paragraphs>529</Paragraphs>
  <Slides>75</Slides>
  <Notes>24</Notes>
  <HiddenSlides>3</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91" baseType="lpstr">
      <vt:lpstr>ＭＳ Ｐゴシック</vt:lpstr>
      <vt:lpstr>Arial</vt:lpstr>
      <vt:lpstr>Arial Nova Cond Light</vt:lpstr>
      <vt:lpstr>Calibri</vt:lpstr>
      <vt:lpstr>Cambria</vt:lpstr>
      <vt:lpstr>Cambria Math</vt:lpstr>
      <vt:lpstr>CMR10</vt:lpstr>
      <vt:lpstr>CMTI10</vt:lpstr>
      <vt:lpstr>CMTT10</vt:lpstr>
      <vt:lpstr>Gill Sans</vt:lpstr>
      <vt:lpstr>NimbusRomNo9L-Regu</vt:lpstr>
      <vt:lpstr>Open Sans</vt:lpstr>
      <vt:lpstr>Verdana</vt:lpstr>
      <vt:lpstr>ヒラギノ角ゴ ProN W3</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12.1 text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12.2 Word embeddings</vt:lpstr>
      <vt:lpstr>Word representations – one hot vectors</vt:lpstr>
      <vt:lpstr>Representing words by their context</vt:lpstr>
      <vt:lpstr>Imagine doing simple math with words</vt:lpstr>
      <vt:lpstr>“A is to B as C is to D” tasks</vt:lpstr>
      <vt:lpstr>Many ways of obtaining word vectors</vt:lpstr>
      <vt:lpstr>Word2Vec (Mikolov et al. 2013)</vt:lpstr>
      <vt:lpstr>Word2Vec (Cont.)</vt:lpstr>
      <vt:lpstr>From Word and Phrases to Sentence Representations</vt:lpstr>
      <vt:lpstr>Holistic Approach</vt:lpstr>
      <vt:lpstr>Our Approach - MVRU</vt:lpstr>
      <vt:lpstr>12.3 Topic modelling</vt:lpstr>
      <vt:lpstr>Topic Modelling</vt:lpstr>
      <vt:lpstr>Topic Modelling</vt:lpstr>
      <vt:lpstr>PowerPoint Presentation</vt:lpstr>
      <vt:lpstr>PowerPoint Presentation</vt:lpstr>
      <vt:lpstr>Repeated refinement</vt:lpstr>
      <vt:lpstr>12.4 Real world applications</vt:lpstr>
      <vt:lpstr>12.4.1 News article analysis</vt:lpstr>
      <vt:lpstr>News Topic Evolution</vt:lpstr>
      <vt:lpstr>September 2006</vt:lpstr>
      <vt:lpstr>December 2006</vt:lpstr>
      <vt:lpstr>April 2007</vt:lpstr>
      <vt:lpstr>Cluster evolution</vt:lpstr>
      <vt:lpstr>Term Frequency distribution</vt:lpstr>
      <vt:lpstr>12.4.2 Medical diagnosis tool</vt:lpstr>
      <vt:lpstr>Mobile App for Medical Self Diagnosis</vt:lpstr>
      <vt:lpstr>Graph Example 1</vt:lpstr>
      <vt:lpstr>Expended Graph</vt:lpstr>
      <vt:lpstr>Further Expansion</vt:lpstr>
      <vt:lpstr>Mobile App</vt:lpstr>
      <vt:lpstr>12.4.3 Medical term extraction</vt:lpstr>
      <vt:lpstr>PowerPoint Presentation</vt:lpstr>
      <vt:lpstr>Medical Term Extraction</vt:lpstr>
      <vt:lpstr>Before Filtering (top and bottom 10)</vt:lpstr>
      <vt:lpstr>After filtering (top and bottom 10)</vt:lpstr>
      <vt:lpstr>12.4.5 pubmed Rank clustering</vt:lpstr>
      <vt:lpstr>Author Name Disambiguation PubMed</vt:lpstr>
      <vt:lpstr>NetClus</vt:lpstr>
      <vt:lpstr>PowerPoint Presentation</vt:lpstr>
      <vt:lpstr>PowerPoint Presentation</vt:lpstr>
      <vt:lpstr>PowerPoint Presentation</vt:lpstr>
      <vt:lpstr>12.4.6 gswa survey reports</vt:lpstr>
      <vt:lpstr>PowerPoint Presentation</vt:lpstr>
      <vt:lpstr>Analogy Query: kalgoorlie – gold + iron ore Relation: Location:Commodity</vt:lpstr>
      <vt:lpstr>12.4.7 Maintenance work order processing</vt:lpstr>
      <vt:lpstr>PowerPoint Presentation</vt:lpstr>
      <vt:lpstr>12.4.8 redcoat annotation tool</vt:lpstr>
      <vt:lpstr>Text Annotation Tool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Tyler Bikaun</cp:lastModifiedBy>
  <cp:revision>158</cp:revision>
  <dcterms:created xsi:type="dcterms:W3CDTF">2017-11-17T07:04:42Z</dcterms:created>
  <dcterms:modified xsi:type="dcterms:W3CDTF">2020-03-25T06:45:05Z</dcterms:modified>
</cp:coreProperties>
</file>